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66" r:id="rId12"/>
    <p:sldId id="284" r:id="rId13"/>
    <p:sldId id="267" r:id="rId14"/>
    <p:sldId id="268" r:id="rId15"/>
    <p:sldId id="269" r:id="rId16"/>
    <p:sldId id="270" r:id="rId17"/>
    <p:sldId id="271" r:id="rId18"/>
    <p:sldId id="272" r:id="rId19"/>
    <p:sldId id="273" r:id="rId20"/>
    <p:sldId id="275" r:id="rId21"/>
    <p:sldId id="285" r:id="rId22"/>
    <p:sldId id="274" r:id="rId23"/>
    <p:sldId id="276" r:id="rId24"/>
    <p:sldId id="277" r:id="rId25"/>
    <p:sldId id="278" r:id="rId26"/>
    <p:sldId id="279" r:id="rId27"/>
    <p:sldId id="280" r:id="rId28"/>
    <p:sldId id="281" r:id="rId29"/>
    <p:sldId id="282" r:id="rId30"/>
    <p:sldId id="292" r:id="rId31"/>
    <p:sldId id="288" r:id="rId32"/>
    <p:sldId id="283" r:id="rId33"/>
    <p:sldId id="289" r:id="rId34"/>
    <p:sldId id="290" r:id="rId35"/>
    <p:sldId id="293" r:id="rId36"/>
    <p:sldId id="291" r:id="rId37"/>
    <p:sldId id="294" r:id="rId38"/>
    <p:sldId id="296" r:id="rId39"/>
    <p:sldId id="297" r:id="rId40"/>
    <p:sldId id="298" r:id="rId41"/>
    <p:sldId id="299" r:id="rId42"/>
    <p:sldId id="300" r:id="rId43"/>
    <p:sldId id="301" r:id="rId4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89231" autoAdjust="0"/>
  </p:normalViewPr>
  <p:slideViewPr>
    <p:cSldViewPr snapToGrid="0">
      <p:cViewPr varScale="1">
        <p:scale>
          <a:sx n="66" d="100"/>
          <a:sy n="66" d="100"/>
        </p:scale>
        <p:origin x="60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0149EC-8488-4816-9C22-3866C25DBD2D}" type="datetimeFigureOut">
              <a:rPr lang="fr-FR" smtClean="0"/>
              <a:t>28/10/2021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B56557-19A3-453D-9708-BD5CC837D144}" type="slidenum">
              <a:rPr lang="fr-FR" smtClean="0"/>
              <a:t>‹N°›</a:t>
            </a:fld>
            <a:endParaRPr lang="fr-FR"/>
          </a:p>
        </p:txBody>
      </p:sp>
    </p:spTree>
    <p:extLst>
      <p:ext uri="{BB962C8B-B14F-4D97-AF65-F5344CB8AC3E}">
        <p14:creationId xmlns:p14="http://schemas.microsoft.com/office/powerpoint/2010/main" val="47930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Cette image rare d'un renard tibétain et d'une marmotte au moment de l'attaque a valu au photographe chinois </a:t>
            </a:r>
            <a:r>
              <a:rPr lang="fr-FR" dirty="0" err="1" smtClean="0"/>
              <a:t>Yongqing</a:t>
            </a:r>
            <a:r>
              <a:rPr lang="fr-FR" dirty="0" smtClean="0"/>
              <a:t> Bao la meilleure distinction de photographe animalier de l'année.</a:t>
            </a:r>
            <a:endParaRPr lang="fr-FR" dirty="0"/>
          </a:p>
        </p:txBody>
      </p:sp>
      <p:sp>
        <p:nvSpPr>
          <p:cNvPr id="4" name="Espace réservé du numéro de diapositive 3"/>
          <p:cNvSpPr>
            <a:spLocks noGrp="1"/>
          </p:cNvSpPr>
          <p:nvPr>
            <p:ph type="sldNum" sz="quarter" idx="10"/>
          </p:nvPr>
        </p:nvSpPr>
        <p:spPr/>
        <p:txBody>
          <a:bodyPr/>
          <a:lstStyle/>
          <a:p>
            <a:fld id="{F1B56557-19A3-453D-9708-BD5CC837D144}" type="slidenum">
              <a:rPr lang="fr-FR" smtClean="0"/>
              <a:t>1</a:t>
            </a:fld>
            <a:endParaRPr lang="fr-FR"/>
          </a:p>
        </p:txBody>
      </p:sp>
    </p:spTree>
    <p:extLst>
      <p:ext uri="{BB962C8B-B14F-4D97-AF65-F5344CB8AC3E}">
        <p14:creationId xmlns:p14="http://schemas.microsoft.com/office/powerpoint/2010/main" val="3487099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1B56557-19A3-453D-9708-BD5CC837D144}" type="slidenum">
              <a:rPr lang="fr-FR" smtClean="0"/>
              <a:t>11</a:t>
            </a:fld>
            <a:endParaRPr lang="fr-FR"/>
          </a:p>
        </p:txBody>
      </p:sp>
    </p:spTree>
    <p:extLst>
      <p:ext uri="{BB962C8B-B14F-4D97-AF65-F5344CB8AC3E}">
        <p14:creationId xmlns:p14="http://schemas.microsoft.com/office/powerpoint/2010/main" val="3072522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smtClean="0"/>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614321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821613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3748649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99E46DA3-F043-400E-933C-55D8C15682EC}" type="datetimeFigureOut">
              <a:rPr lang="fr-FR" smtClean="0"/>
              <a:t>28/10/2021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451825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9E46DA3-F043-400E-933C-55D8C15682EC}" type="datetimeFigureOut">
              <a:rPr lang="fr-FR" smtClean="0"/>
              <a:t>28/10/2021</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4122989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99E46DA3-F043-400E-933C-55D8C15682EC}" type="datetimeFigureOut">
              <a:rPr lang="fr-FR" smtClean="0"/>
              <a:t>28/10/2021</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2803154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E46DA3-F043-400E-933C-55D8C15682EC}" type="datetimeFigureOut">
              <a:rPr lang="fr-FR" smtClean="0"/>
              <a:t>28/10/2021</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1167097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smtClean="0"/>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99E46DA3-F043-400E-933C-55D8C15682EC}" type="datetimeFigureOut">
              <a:rPr lang="fr-FR" smtClean="0"/>
              <a:t>28/10/2021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881241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99E46DA3-F043-400E-933C-55D8C15682EC}" type="datetimeFigureOut">
              <a:rPr lang="fr-FR" smtClean="0"/>
              <a:t>28/10/2021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3944805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1481996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354198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1590007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2413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3327805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602491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3425335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9E46DA3-F043-400E-933C-55D8C15682EC}" type="datetimeFigureOut">
              <a:rPr lang="fr-FR" smtClean="0"/>
              <a:t>28/10/2021</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A6C9F60-2143-4AEA-861D-8D7CA9A0140F}" type="slidenum">
              <a:rPr lang="fr-FR" smtClean="0"/>
              <a:t>‹N°›</a:t>
            </a:fld>
            <a:endParaRPr lang="fr-FR"/>
          </a:p>
        </p:txBody>
      </p:sp>
    </p:spTree>
    <p:extLst>
      <p:ext uri="{BB962C8B-B14F-4D97-AF65-F5344CB8AC3E}">
        <p14:creationId xmlns:p14="http://schemas.microsoft.com/office/powerpoint/2010/main" val="86350"/>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hyperlink" Target="http://www.alloprof.qc.ca/BV/Pages/s1193.aspx" TargetMode="External"/><Relationship Id="rId2" Type="http://schemas.openxmlformats.org/officeDocument/2006/relationships/hyperlink" Target="http://www.alloprof.qc.ca/BV/Pages/s1042.aspx"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hyperlink" Target="https://www.aquaportail.com/definition-9830-formation-vegetale.html" TargetMode="External"/><Relationship Id="rId3" Type="http://schemas.openxmlformats.org/officeDocument/2006/relationships/hyperlink" Target="https://fr.wikipedia.org/wiki/Esp%C3%A8ces_facilitatrices" TargetMode="External"/><Relationship Id="rId7" Type="http://schemas.openxmlformats.org/officeDocument/2006/relationships/hyperlink" Target="https://www.aquaportail.com/definition-1179-ramifie.html" TargetMode="External"/><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hyperlink" Target="https://www.aquaportail.com/definition-874-ligneuse.html" TargetMode="External"/><Relationship Id="rId5" Type="http://schemas.openxmlformats.org/officeDocument/2006/relationships/hyperlink" Target="https://www.aquaportail.com/definition-3679-arbuste.html" TargetMode="External"/><Relationship Id="rId4" Type="http://schemas.openxmlformats.org/officeDocument/2006/relationships/image" Target="../media/image28.jpg"/></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57238" y="468923"/>
            <a:ext cx="8596668" cy="1320800"/>
          </a:xfrm>
        </p:spPr>
        <p:txBody>
          <a:bodyPr>
            <a:normAutofit/>
          </a:bodyPr>
          <a:lstStyle/>
          <a:p>
            <a:pPr algn="ctr"/>
            <a:r>
              <a:rPr lang="fr-FR" sz="4000" dirty="0" smtClean="0"/>
              <a:t>Chapitre 4 : flux de la matière et de l’énergie dans l’écosystème</a:t>
            </a:r>
            <a:endParaRPr lang="fr-FR" sz="4000" dirty="0"/>
          </a:p>
        </p:txBody>
      </p:sp>
      <p:pic>
        <p:nvPicPr>
          <p:cNvPr id="1026" name="Picture 2" descr="Image associé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0404" y="1930400"/>
            <a:ext cx="4449821" cy="375808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p:nvPicPr>
        <p:blipFill>
          <a:blip r:embed="rId4"/>
          <a:stretch>
            <a:fillRect/>
          </a:stretch>
        </p:blipFill>
        <p:spPr>
          <a:xfrm>
            <a:off x="384299" y="1930400"/>
            <a:ext cx="6267772" cy="3758083"/>
          </a:xfrm>
          <a:prstGeom prst="rect">
            <a:avLst/>
          </a:prstGeom>
        </p:spPr>
      </p:pic>
    </p:spTree>
    <p:extLst>
      <p:ext uri="{BB962C8B-B14F-4D97-AF65-F5344CB8AC3E}">
        <p14:creationId xmlns:p14="http://schemas.microsoft.com/office/powerpoint/2010/main" val="12139481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26" name="Picture 2" descr="Image associé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580" y="2549563"/>
            <a:ext cx="5635492" cy="39469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associé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9730" y="143294"/>
            <a:ext cx="5433995" cy="4075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843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676589"/>
          </a:xfrm>
        </p:spPr>
        <p:txBody>
          <a:bodyPr/>
          <a:lstStyle/>
          <a:p>
            <a:r>
              <a:rPr lang="fr-FR" dirty="0" smtClean="0"/>
              <a:t>Introduction </a:t>
            </a:r>
            <a:endParaRPr lang="fr-FR" dirty="0"/>
          </a:p>
        </p:txBody>
      </p:sp>
      <p:sp>
        <p:nvSpPr>
          <p:cNvPr id="3" name="Espace réservé du contenu 2"/>
          <p:cNvSpPr>
            <a:spLocks noGrp="1"/>
          </p:cNvSpPr>
          <p:nvPr>
            <p:ph idx="1"/>
          </p:nvPr>
        </p:nvSpPr>
        <p:spPr>
          <a:xfrm>
            <a:off x="677334" y="1477109"/>
            <a:ext cx="8886214" cy="4564254"/>
          </a:xfrm>
        </p:spPr>
        <p:txBody>
          <a:bodyPr>
            <a:normAutofit/>
          </a:bodyPr>
          <a:lstStyle/>
          <a:p>
            <a:r>
              <a:rPr lang="fr-FR" sz="2400" dirty="0"/>
              <a:t>Rien ne se perd, rien ne se crée, tout se transforme ; telle est la loi de la </a:t>
            </a:r>
            <a:r>
              <a:rPr lang="fr-FR" sz="2400" b="1" dirty="0">
                <a:hlinkClick r:id="rId2"/>
              </a:rPr>
              <a:t>conservation de la masse</a:t>
            </a:r>
            <a:r>
              <a:rPr lang="fr-FR" sz="2400" dirty="0">
                <a:hlinkClick r:id="rId2"/>
              </a:rPr>
              <a:t> </a:t>
            </a:r>
            <a:r>
              <a:rPr lang="fr-FR" sz="2400" dirty="0"/>
              <a:t>énoncée par </a:t>
            </a:r>
            <a:r>
              <a:rPr lang="fr-FR" sz="2400" b="1" dirty="0"/>
              <a:t>Lavoisier</a:t>
            </a:r>
            <a:r>
              <a:rPr lang="fr-FR" sz="2400" dirty="0"/>
              <a:t>. La matière dans un </a:t>
            </a:r>
            <a:r>
              <a:rPr lang="fr-FR" sz="2400" b="1" dirty="0">
                <a:hlinkClick r:id="rId3" tooltip="/s1193.aspx"/>
              </a:rPr>
              <a:t>écosystème</a:t>
            </a:r>
            <a:r>
              <a:rPr lang="fr-FR" sz="2400" dirty="0"/>
              <a:t> suit aussi cette importante loi</a:t>
            </a:r>
            <a:r>
              <a:rPr lang="fr-FR" sz="2400" dirty="0" smtClean="0"/>
              <a:t>.</a:t>
            </a:r>
          </a:p>
          <a:p>
            <a:r>
              <a:rPr lang="fr-FR" sz="2400" dirty="0" smtClean="0"/>
              <a:t>Les êtres vivants d’un écosystème ont des relations alimentaires entre eux. On parle des </a:t>
            </a:r>
            <a:r>
              <a:rPr lang="fr-FR" sz="2400" b="1" u="sng" dirty="0" smtClean="0">
                <a:solidFill>
                  <a:schemeClr val="accent1"/>
                </a:solidFill>
              </a:rPr>
              <a:t>relations trophiques</a:t>
            </a:r>
            <a:r>
              <a:rPr lang="fr-FR" sz="2400" dirty="0" smtClean="0"/>
              <a:t>.</a:t>
            </a:r>
          </a:p>
          <a:p>
            <a:r>
              <a:rPr lang="fr-FR" sz="2400" dirty="0" smtClean="0"/>
              <a:t>Ces relations permettent un </a:t>
            </a:r>
            <a:r>
              <a:rPr lang="fr-FR" sz="2400" b="1" u="sng" dirty="0" smtClean="0">
                <a:solidFill>
                  <a:schemeClr val="accent1"/>
                </a:solidFill>
              </a:rPr>
              <a:t>flux de matière </a:t>
            </a:r>
            <a:r>
              <a:rPr lang="fr-FR" sz="2400" dirty="0" smtClean="0"/>
              <a:t>et de </a:t>
            </a:r>
            <a:r>
              <a:rPr lang="fr-FR" sz="2400" b="1" u="sng" dirty="0" smtClean="0">
                <a:solidFill>
                  <a:schemeClr val="accent1"/>
                </a:solidFill>
              </a:rPr>
              <a:t>l’énergie</a:t>
            </a:r>
            <a:r>
              <a:rPr lang="fr-FR" sz="2400" dirty="0" smtClean="0">
                <a:solidFill>
                  <a:schemeClr val="accent1"/>
                </a:solidFill>
              </a:rPr>
              <a:t> </a:t>
            </a:r>
            <a:r>
              <a:rPr lang="fr-FR" sz="2400" dirty="0" smtClean="0"/>
              <a:t>qui circulent d’un organisme à un autre, puis recyclées grâce aux décomposeurs.</a:t>
            </a:r>
          </a:p>
          <a:p>
            <a:pPr marL="0" indent="0" algn="ctr">
              <a:buNone/>
            </a:pPr>
            <a:r>
              <a:rPr lang="fr-FR" sz="2400" b="1" dirty="0" smtClean="0">
                <a:solidFill>
                  <a:schemeClr val="accent1"/>
                </a:solidFill>
              </a:rPr>
              <a:t>Quelles sont les types de relations trophiques dans un écosystèmes?</a:t>
            </a:r>
            <a:endParaRPr lang="fr-FR" sz="2400" b="1" dirty="0">
              <a:solidFill>
                <a:schemeClr val="accent1"/>
              </a:solidFill>
            </a:endParaRPr>
          </a:p>
        </p:txBody>
      </p:sp>
    </p:spTree>
    <p:extLst>
      <p:ext uri="{BB962C8B-B14F-4D97-AF65-F5344CB8AC3E}">
        <p14:creationId xmlns:p14="http://schemas.microsoft.com/office/powerpoint/2010/main" val="276725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2483" y="0"/>
            <a:ext cx="8596668" cy="666972"/>
          </a:xfrm>
        </p:spPr>
        <p:txBody>
          <a:bodyPr/>
          <a:lstStyle/>
          <a:p>
            <a:r>
              <a:rPr lang="fr-FR" dirty="0" smtClean="0"/>
              <a:t>I. Les relations trophiques</a:t>
            </a:r>
            <a:endParaRPr lang="fr-FR" dirty="0"/>
          </a:p>
        </p:txBody>
      </p:sp>
      <p:pic>
        <p:nvPicPr>
          <p:cNvPr id="2050" name="Picture 2" descr="Résultat de recherche d'images pour &quot;compétition interspécifique&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9830" y="1436914"/>
            <a:ext cx="4743450" cy="24860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ésultat de recherche d'images pour &quot;compétition intraspécifique&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830" y="4161614"/>
            <a:ext cx="4743450" cy="2460250"/>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5888334" y="1479304"/>
            <a:ext cx="4913645" cy="2308324"/>
          </a:xfrm>
          <a:prstGeom prst="rect">
            <a:avLst/>
          </a:prstGeom>
          <a:noFill/>
        </p:spPr>
        <p:txBody>
          <a:bodyPr wrap="square" rtlCol="0">
            <a:spAutoFit/>
          </a:bodyPr>
          <a:lstStyle/>
          <a:p>
            <a:r>
              <a:rPr lang="fr-FR" sz="2400" dirty="0" smtClean="0"/>
              <a:t>Concurrence de deux espèces différentes sur les mêmes proies.</a:t>
            </a:r>
          </a:p>
          <a:p>
            <a:r>
              <a:rPr lang="fr-FR" sz="2400" dirty="0" smtClean="0"/>
              <a:t>La compétition ici est dite </a:t>
            </a:r>
            <a:r>
              <a:rPr lang="fr-FR" sz="2400" b="1" dirty="0" smtClean="0"/>
              <a:t>interspécifique</a:t>
            </a:r>
            <a:r>
              <a:rPr lang="fr-FR" sz="2400" dirty="0" smtClean="0"/>
              <a:t> car elle est entre deux individus de deux espèces différentes.</a:t>
            </a:r>
            <a:endParaRPr lang="fr-FR" sz="2400" dirty="0"/>
          </a:p>
        </p:txBody>
      </p:sp>
      <p:sp>
        <p:nvSpPr>
          <p:cNvPr id="7" name="ZoneTexte 6"/>
          <p:cNvSpPr txBox="1"/>
          <p:nvPr/>
        </p:nvSpPr>
        <p:spPr>
          <a:xfrm>
            <a:off x="5888334" y="4237577"/>
            <a:ext cx="4913645" cy="2308324"/>
          </a:xfrm>
          <a:prstGeom prst="rect">
            <a:avLst/>
          </a:prstGeom>
          <a:noFill/>
        </p:spPr>
        <p:txBody>
          <a:bodyPr wrap="square" rtlCol="0">
            <a:spAutoFit/>
          </a:bodyPr>
          <a:lstStyle/>
          <a:p>
            <a:r>
              <a:rPr lang="fr-FR" sz="2400" dirty="0" smtClean="0"/>
              <a:t>Concurrence des individus de la même espèce pour avoir l’accès à la reproduction.</a:t>
            </a:r>
          </a:p>
          <a:p>
            <a:r>
              <a:rPr lang="fr-FR" sz="2400" dirty="0" smtClean="0"/>
              <a:t>La compétition ici est dite </a:t>
            </a:r>
            <a:r>
              <a:rPr lang="fr-FR" sz="2400" b="1" dirty="0" smtClean="0"/>
              <a:t>intraspécifique</a:t>
            </a:r>
            <a:r>
              <a:rPr lang="fr-FR" sz="2400" dirty="0" smtClean="0"/>
              <a:t> car elle est au sein d’une même espèce</a:t>
            </a:r>
            <a:endParaRPr lang="fr-FR" sz="2400" dirty="0"/>
          </a:p>
        </p:txBody>
      </p:sp>
      <p:sp>
        <p:nvSpPr>
          <p:cNvPr id="3" name="ZoneTexte 2"/>
          <p:cNvSpPr txBox="1"/>
          <p:nvPr/>
        </p:nvSpPr>
        <p:spPr>
          <a:xfrm>
            <a:off x="1039830" y="666972"/>
            <a:ext cx="4650965" cy="523220"/>
          </a:xfrm>
          <a:prstGeom prst="rect">
            <a:avLst/>
          </a:prstGeom>
          <a:noFill/>
        </p:spPr>
        <p:txBody>
          <a:bodyPr wrap="square" rtlCol="0">
            <a:spAutoFit/>
          </a:bodyPr>
          <a:lstStyle/>
          <a:p>
            <a:r>
              <a:rPr lang="fr-FR" sz="2800" b="1" dirty="0" smtClean="0"/>
              <a:t>1. La compétition </a:t>
            </a:r>
            <a:endParaRPr lang="fr-FR" sz="2800" b="1" dirty="0"/>
          </a:p>
        </p:txBody>
      </p:sp>
    </p:spTree>
    <p:extLst>
      <p:ext uri="{BB962C8B-B14F-4D97-AF65-F5344CB8AC3E}">
        <p14:creationId xmlns:p14="http://schemas.microsoft.com/office/powerpoint/2010/main" val="3282533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5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ésultat de recherche d'images pour &quot;prédation&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814" y="839096"/>
            <a:ext cx="5050971" cy="258739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ésultat de recherche d'images pour &quot;prédation&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814" y="3577213"/>
            <a:ext cx="5050971" cy="3034602"/>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5990946" y="616319"/>
            <a:ext cx="3798276" cy="6118470"/>
          </a:xfrm>
          <a:prstGeom prst="rect">
            <a:avLst/>
          </a:prstGeom>
          <a:noFill/>
        </p:spPr>
        <p:txBody>
          <a:bodyPr wrap="square" rtlCol="0">
            <a:spAutoFit/>
          </a:bodyPr>
          <a:lstStyle/>
          <a:p>
            <a:pPr>
              <a:lnSpc>
                <a:spcPct val="150000"/>
              </a:lnSpc>
            </a:pPr>
            <a:r>
              <a:rPr lang="fr-FR" sz="2400" dirty="0" smtClean="0"/>
              <a:t>Le léopard et la gazelle sont deux individus de deux espèces différentes, et donc il s’agit d’une relation trophique </a:t>
            </a:r>
            <a:r>
              <a:rPr lang="fr-FR" sz="2400" b="1" dirty="0" smtClean="0"/>
              <a:t>interspécifique</a:t>
            </a:r>
            <a:r>
              <a:rPr lang="fr-FR" sz="2400" dirty="0" smtClean="0"/>
              <a:t>. C’est la </a:t>
            </a:r>
            <a:r>
              <a:rPr lang="fr-FR" sz="2400" b="1" dirty="0" smtClean="0"/>
              <a:t>prédation.</a:t>
            </a:r>
          </a:p>
          <a:p>
            <a:pPr>
              <a:lnSpc>
                <a:spcPct val="150000"/>
              </a:lnSpc>
            </a:pPr>
            <a:r>
              <a:rPr lang="fr-FR" sz="2400" dirty="0" smtClean="0"/>
              <a:t>Le </a:t>
            </a:r>
            <a:r>
              <a:rPr lang="fr-FR" sz="2400" b="1" dirty="0" smtClean="0"/>
              <a:t>prédateur</a:t>
            </a:r>
            <a:r>
              <a:rPr lang="fr-FR" sz="2400" dirty="0" smtClean="0"/>
              <a:t> (le léopard) tue son </a:t>
            </a:r>
            <a:r>
              <a:rPr lang="fr-FR" sz="2400" b="1" dirty="0" smtClean="0"/>
              <a:t>proie</a:t>
            </a:r>
            <a:r>
              <a:rPr lang="fr-FR" sz="2400" dirty="0" smtClean="0"/>
              <a:t> (la gazelle) pour se nourrir ou pour alimenter son progéniture</a:t>
            </a:r>
            <a:endParaRPr lang="fr-FR" sz="2400" dirty="0"/>
          </a:p>
        </p:txBody>
      </p:sp>
      <p:sp>
        <p:nvSpPr>
          <p:cNvPr id="6" name="ZoneTexte 5"/>
          <p:cNvSpPr txBox="1"/>
          <p:nvPr/>
        </p:nvSpPr>
        <p:spPr>
          <a:xfrm>
            <a:off x="631039" y="114495"/>
            <a:ext cx="4650965" cy="523220"/>
          </a:xfrm>
          <a:prstGeom prst="rect">
            <a:avLst/>
          </a:prstGeom>
          <a:noFill/>
        </p:spPr>
        <p:txBody>
          <a:bodyPr wrap="square" rtlCol="0">
            <a:spAutoFit/>
          </a:bodyPr>
          <a:lstStyle/>
          <a:p>
            <a:r>
              <a:rPr lang="fr-FR" sz="2800" b="1" dirty="0"/>
              <a:t>2</a:t>
            </a:r>
            <a:r>
              <a:rPr lang="fr-FR" sz="2800" b="1" dirty="0" smtClean="0"/>
              <a:t>. La prédation</a:t>
            </a:r>
            <a:endParaRPr lang="fr-FR" sz="2800" b="1" dirty="0"/>
          </a:p>
        </p:txBody>
      </p:sp>
    </p:spTree>
    <p:extLst>
      <p:ext uri="{BB962C8B-B14F-4D97-AF65-F5344CB8AC3E}">
        <p14:creationId xmlns:p14="http://schemas.microsoft.com/office/powerpoint/2010/main" val="413694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ésultat de recherche d'images pour &quot;chenille et feuille&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509" y="3135086"/>
            <a:ext cx="4724496" cy="350185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associé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736" y="704633"/>
            <a:ext cx="5115029" cy="3274514"/>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557509" y="704633"/>
            <a:ext cx="4411227" cy="1938992"/>
          </a:xfrm>
          <a:prstGeom prst="rect">
            <a:avLst/>
          </a:prstGeom>
          <a:noFill/>
        </p:spPr>
        <p:txBody>
          <a:bodyPr wrap="square" rtlCol="0">
            <a:spAutoFit/>
          </a:bodyPr>
          <a:lstStyle/>
          <a:p>
            <a:r>
              <a:rPr lang="fr-FR" sz="2400" dirty="0"/>
              <a:t>Le </a:t>
            </a:r>
            <a:r>
              <a:rPr lang="fr-FR" sz="2400" b="1" dirty="0" err="1" smtClean="0"/>
              <a:t>ceratothoa</a:t>
            </a:r>
            <a:r>
              <a:rPr lang="fr-FR" sz="2400" b="1" dirty="0" smtClean="0"/>
              <a:t> </a:t>
            </a:r>
            <a:r>
              <a:rPr lang="fr-FR" sz="2400" b="1" dirty="0" err="1"/>
              <a:t>italica</a:t>
            </a:r>
            <a:r>
              <a:rPr lang="fr-FR" sz="2400" b="1" dirty="0"/>
              <a:t> </a:t>
            </a:r>
            <a:r>
              <a:rPr lang="fr-FR" sz="2400" dirty="0"/>
              <a:t>est un </a:t>
            </a:r>
            <a:r>
              <a:rPr lang="fr-FR" sz="2400" b="1" dirty="0"/>
              <a:t>parasite</a:t>
            </a:r>
            <a:r>
              <a:rPr lang="fr-FR" sz="2400" dirty="0"/>
              <a:t> qui se fixe sur la langue des poissons. Il s’en nourrit et peut même finir par la remplacer</a:t>
            </a:r>
            <a:r>
              <a:rPr lang="fr-FR" sz="2400" dirty="0" smtClean="0"/>
              <a:t>.</a:t>
            </a:r>
          </a:p>
        </p:txBody>
      </p:sp>
      <p:sp>
        <p:nvSpPr>
          <p:cNvPr id="5" name="ZoneTexte 4"/>
          <p:cNvSpPr txBox="1"/>
          <p:nvPr/>
        </p:nvSpPr>
        <p:spPr>
          <a:xfrm>
            <a:off x="5390975" y="4160018"/>
            <a:ext cx="4496812" cy="2308324"/>
          </a:xfrm>
          <a:prstGeom prst="rect">
            <a:avLst/>
          </a:prstGeom>
          <a:noFill/>
        </p:spPr>
        <p:txBody>
          <a:bodyPr wrap="square" rtlCol="0">
            <a:spAutoFit/>
          </a:bodyPr>
          <a:lstStyle/>
          <a:p>
            <a:r>
              <a:rPr lang="fr-FR" sz="2400" dirty="0" smtClean="0"/>
              <a:t>La </a:t>
            </a:r>
            <a:r>
              <a:rPr lang="fr-FR" sz="2400" b="1" dirty="0" smtClean="0"/>
              <a:t>chenille</a:t>
            </a:r>
            <a:r>
              <a:rPr lang="fr-FR" sz="2400" dirty="0" smtClean="0"/>
              <a:t> est une forme intermédiaire de plusieurs insectes, elle se nourrit par les </a:t>
            </a:r>
            <a:r>
              <a:rPr lang="fr-FR" sz="2400" b="1" dirty="0" smtClean="0"/>
              <a:t>feuilles des plantes </a:t>
            </a:r>
            <a:r>
              <a:rPr lang="fr-FR" sz="2400" dirty="0" smtClean="0"/>
              <a:t>en leurs causant des dégâts considérables</a:t>
            </a:r>
            <a:endParaRPr lang="fr-FR" sz="2400" dirty="0"/>
          </a:p>
        </p:txBody>
      </p:sp>
      <p:sp>
        <p:nvSpPr>
          <p:cNvPr id="6" name="ZoneTexte 5"/>
          <p:cNvSpPr txBox="1"/>
          <p:nvPr/>
        </p:nvSpPr>
        <p:spPr>
          <a:xfrm>
            <a:off x="437639" y="96817"/>
            <a:ext cx="4650965" cy="523220"/>
          </a:xfrm>
          <a:prstGeom prst="rect">
            <a:avLst/>
          </a:prstGeom>
          <a:noFill/>
        </p:spPr>
        <p:txBody>
          <a:bodyPr wrap="square" rtlCol="0">
            <a:spAutoFit/>
          </a:bodyPr>
          <a:lstStyle/>
          <a:p>
            <a:r>
              <a:rPr lang="fr-FR" sz="2800" b="1" dirty="0"/>
              <a:t>3</a:t>
            </a:r>
            <a:r>
              <a:rPr lang="fr-FR" sz="2800" b="1" dirty="0" smtClean="0"/>
              <a:t>. Le parasitisme </a:t>
            </a:r>
            <a:endParaRPr lang="fr-FR" sz="2800" b="1" dirty="0"/>
          </a:p>
        </p:txBody>
      </p:sp>
    </p:spTree>
    <p:extLst>
      <p:ext uri="{BB962C8B-B14F-4D97-AF65-F5344CB8AC3E}">
        <p14:creationId xmlns:p14="http://schemas.microsoft.com/office/powerpoint/2010/main" val="1037103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0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9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idx="1"/>
            <p:extLst>
              <p:ext uri="{D42A27DB-BD31-4B8C-83A1-F6EECF244321}">
                <p14:modId xmlns:p14="http://schemas.microsoft.com/office/powerpoint/2010/main" val="2194683198"/>
              </p:ext>
            </p:extLst>
          </p:nvPr>
        </p:nvGraphicFramePr>
        <p:xfrm>
          <a:off x="355829" y="532091"/>
          <a:ext cx="9121657" cy="5486400"/>
        </p:xfrm>
        <a:graphic>
          <a:graphicData uri="http://schemas.openxmlformats.org/drawingml/2006/table">
            <a:tbl>
              <a:tblPr firstRow="1" bandRow="1">
                <a:tableStyleId>{BC89EF96-8CEA-46FF-86C4-4CE0E7609802}</a:tableStyleId>
              </a:tblPr>
              <a:tblGrid>
                <a:gridCol w="1698321">
                  <a:extLst>
                    <a:ext uri="{9D8B030D-6E8A-4147-A177-3AD203B41FA5}">
                      <a16:colId xmlns:a16="http://schemas.microsoft.com/office/drawing/2014/main" val="20000"/>
                    </a:ext>
                  </a:extLst>
                </a:gridCol>
                <a:gridCol w="5488853">
                  <a:extLst>
                    <a:ext uri="{9D8B030D-6E8A-4147-A177-3AD203B41FA5}">
                      <a16:colId xmlns:a16="http://schemas.microsoft.com/office/drawing/2014/main" val="20001"/>
                    </a:ext>
                  </a:extLst>
                </a:gridCol>
                <a:gridCol w="1934483">
                  <a:extLst>
                    <a:ext uri="{9D8B030D-6E8A-4147-A177-3AD203B41FA5}">
                      <a16:colId xmlns:a16="http://schemas.microsoft.com/office/drawing/2014/main" val="20002"/>
                    </a:ext>
                  </a:extLst>
                </a:gridCol>
              </a:tblGrid>
              <a:tr h="1107517">
                <a:tc>
                  <a:txBody>
                    <a:bodyPr/>
                    <a:lstStyle/>
                    <a:p>
                      <a:pPr algn="ctr"/>
                      <a:r>
                        <a:rPr lang="fr-FR" sz="2000" dirty="0" smtClean="0"/>
                        <a:t>Relation trophique</a:t>
                      </a:r>
                      <a:endParaRPr lang="fr-FR" sz="2000" dirty="0"/>
                    </a:p>
                  </a:txBody>
                  <a:tcPr anchor="ctr"/>
                </a:tc>
                <a:tc>
                  <a:txBody>
                    <a:bodyPr/>
                    <a:lstStyle/>
                    <a:p>
                      <a:pPr algn="ctr"/>
                      <a:r>
                        <a:rPr lang="fr-FR" sz="2400" dirty="0" smtClean="0"/>
                        <a:t>définition</a:t>
                      </a:r>
                      <a:endParaRPr lang="fr-FR" sz="2400" dirty="0"/>
                    </a:p>
                  </a:txBody>
                  <a:tcPr anchor="ctr"/>
                </a:tc>
                <a:tc>
                  <a:txBody>
                    <a:bodyPr/>
                    <a:lstStyle/>
                    <a:p>
                      <a:pPr algn="ctr"/>
                      <a:r>
                        <a:rPr lang="fr-FR" sz="2400" dirty="0" smtClean="0"/>
                        <a:t>Impacts sur chacun des partenaires</a:t>
                      </a:r>
                      <a:endParaRPr lang="fr-FR" sz="2400" dirty="0"/>
                    </a:p>
                  </a:txBody>
                  <a:tcPr anchor="ctr"/>
                </a:tc>
                <a:extLst>
                  <a:ext uri="{0D108BD9-81ED-4DB2-BD59-A6C34878D82A}">
                    <a16:rowId xmlns:a16="http://schemas.microsoft.com/office/drawing/2014/main" val="10000"/>
                  </a:ext>
                </a:extLst>
              </a:tr>
              <a:tr h="553758">
                <a:tc>
                  <a:txBody>
                    <a:bodyPr/>
                    <a:lstStyle/>
                    <a:p>
                      <a:r>
                        <a:rPr lang="fr-FR" sz="2000" b="1" dirty="0" smtClean="0"/>
                        <a:t>Compétition</a:t>
                      </a:r>
                      <a:endParaRPr lang="fr-FR" sz="2000" b="1" dirty="0"/>
                    </a:p>
                  </a:txBody>
                  <a:tcPr anchor="ctr"/>
                </a:tc>
                <a:tc>
                  <a:txBody>
                    <a:bodyPr/>
                    <a:lstStyle/>
                    <a:p>
                      <a:r>
                        <a:rPr lang="fr-FR" sz="2400" dirty="0" smtClean="0"/>
                        <a:t>Relation de rivalité entre deux individus de deux espèces différentes (interspécifique)</a:t>
                      </a:r>
                      <a:r>
                        <a:rPr lang="fr-FR" sz="2400" baseline="0" dirty="0" smtClean="0"/>
                        <a:t> ou entre deux individus de la même espèce (intraspécifique)</a:t>
                      </a:r>
                      <a:endParaRPr lang="fr-FR" sz="2400" dirty="0"/>
                    </a:p>
                  </a:txBody>
                  <a:tcPr/>
                </a:tc>
                <a:tc>
                  <a:txBody>
                    <a:bodyPr/>
                    <a:lstStyle/>
                    <a:p>
                      <a:pPr marL="180975" indent="-180975"/>
                      <a:r>
                        <a:rPr lang="fr-FR" sz="2400" dirty="0" smtClean="0"/>
                        <a:t>- Pour les  deux  partenaires</a:t>
                      </a:r>
                      <a:endParaRPr lang="fr-FR" sz="2400" dirty="0"/>
                    </a:p>
                  </a:txBody>
                  <a:tcPr/>
                </a:tc>
                <a:extLst>
                  <a:ext uri="{0D108BD9-81ED-4DB2-BD59-A6C34878D82A}">
                    <a16:rowId xmlns:a16="http://schemas.microsoft.com/office/drawing/2014/main" val="10001"/>
                  </a:ext>
                </a:extLst>
              </a:tr>
              <a:tr h="553758">
                <a:tc>
                  <a:txBody>
                    <a:bodyPr/>
                    <a:lstStyle/>
                    <a:p>
                      <a:r>
                        <a:rPr lang="fr-FR" sz="2000" b="1" dirty="0" smtClean="0"/>
                        <a:t>Prédation </a:t>
                      </a:r>
                      <a:endParaRPr lang="fr-FR" sz="2000" b="1" dirty="0"/>
                    </a:p>
                  </a:txBody>
                  <a:tcPr anchor="ctr"/>
                </a:tc>
                <a:tc>
                  <a:txBody>
                    <a:bodyPr/>
                    <a:lstStyle/>
                    <a:p>
                      <a:r>
                        <a:rPr lang="fr-FR" sz="2400" dirty="0" smtClean="0"/>
                        <a:t>Relation interspécifique, qui consiste à s’emparer une proie pour la dévorer par le prédateur</a:t>
                      </a:r>
                      <a:endParaRPr lang="fr-FR" sz="2400" dirty="0"/>
                    </a:p>
                  </a:txBody>
                  <a:tcPr/>
                </a:tc>
                <a:tc>
                  <a:txBody>
                    <a:bodyPr/>
                    <a:lstStyle/>
                    <a:p>
                      <a:r>
                        <a:rPr lang="fr-FR" sz="2400" dirty="0" smtClean="0"/>
                        <a:t>+ prédateur</a:t>
                      </a:r>
                    </a:p>
                    <a:p>
                      <a:r>
                        <a:rPr lang="fr-FR" sz="2400" dirty="0" smtClean="0"/>
                        <a:t>-</a:t>
                      </a:r>
                      <a:r>
                        <a:rPr lang="fr-FR" sz="2400" baseline="0" dirty="0" smtClean="0"/>
                        <a:t> proie</a:t>
                      </a:r>
                      <a:endParaRPr lang="fr-FR" sz="2400" dirty="0"/>
                    </a:p>
                  </a:txBody>
                  <a:tcPr/>
                </a:tc>
                <a:extLst>
                  <a:ext uri="{0D108BD9-81ED-4DB2-BD59-A6C34878D82A}">
                    <a16:rowId xmlns:a16="http://schemas.microsoft.com/office/drawing/2014/main" val="10002"/>
                  </a:ext>
                </a:extLst>
              </a:tr>
              <a:tr h="553758">
                <a:tc>
                  <a:txBody>
                    <a:bodyPr/>
                    <a:lstStyle/>
                    <a:p>
                      <a:r>
                        <a:rPr lang="fr-FR" sz="2000" b="1" dirty="0" smtClean="0"/>
                        <a:t>parasitisme</a:t>
                      </a:r>
                      <a:endParaRPr lang="fr-FR" sz="2000" b="1" dirty="0"/>
                    </a:p>
                  </a:txBody>
                  <a:tcPr anchor="ctr"/>
                </a:tc>
                <a:tc>
                  <a:txBody>
                    <a:bodyPr/>
                    <a:lstStyle/>
                    <a:p>
                      <a:r>
                        <a:rPr lang="fr-FR" sz="2400" dirty="0" smtClean="0"/>
                        <a:t>Relation interspécifique</a:t>
                      </a:r>
                      <a:r>
                        <a:rPr lang="fr-FR" sz="2400" baseline="0" dirty="0" smtClean="0"/>
                        <a:t> dont le parasite tire profit d’un organisme hôte pour se nourrir </a:t>
                      </a:r>
                      <a:endParaRPr lang="fr-FR" sz="2400" dirty="0"/>
                    </a:p>
                  </a:txBody>
                  <a:tcPr/>
                </a:tc>
                <a:tc>
                  <a:txBody>
                    <a:bodyPr/>
                    <a:lstStyle/>
                    <a:p>
                      <a:r>
                        <a:rPr lang="fr-FR" sz="2400" dirty="0" smtClean="0"/>
                        <a:t>+ parasite </a:t>
                      </a:r>
                    </a:p>
                    <a:p>
                      <a:r>
                        <a:rPr lang="fr-FR" sz="2400" dirty="0" smtClean="0"/>
                        <a:t>- hôte</a:t>
                      </a:r>
                      <a:endParaRPr lang="fr-FR" sz="24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485561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268941"/>
            <a:ext cx="8596668" cy="817581"/>
          </a:xfrm>
        </p:spPr>
        <p:txBody>
          <a:bodyPr>
            <a:normAutofit/>
          </a:bodyPr>
          <a:lstStyle/>
          <a:p>
            <a:r>
              <a:rPr lang="fr-FR" dirty="0" smtClean="0"/>
              <a:t>I. Les relations trophiques (suite)</a:t>
            </a:r>
            <a:endParaRPr lang="fr-FR" dirty="0"/>
          </a:p>
        </p:txBody>
      </p:sp>
      <p:sp>
        <p:nvSpPr>
          <p:cNvPr id="4" name="ZoneTexte 3"/>
          <p:cNvSpPr txBox="1"/>
          <p:nvPr/>
        </p:nvSpPr>
        <p:spPr>
          <a:xfrm>
            <a:off x="1018315" y="935915"/>
            <a:ext cx="7447953" cy="523220"/>
          </a:xfrm>
          <a:prstGeom prst="rect">
            <a:avLst/>
          </a:prstGeom>
          <a:noFill/>
        </p:spPr>
        <p:txBody>
          <a:bodyPr wrap="square" rtlCol="0">
            <a:spAutoFit/>
          </a:bodyPr>
          <a:lstStyle/>
          <a:p>
            <a:r>
              <a:rPr lang="fr-FR" sz="2800" b="1" dirty="0"/>
              <a:t>4</a:t>
            </a:r>
            <a:r>
              <a:rPr lang="fr-FR" sz="2800" b="1" dirty="0" smtClean="0"/>
              <a:t>. La symbiose (association obligatoire)</a:t>
            </a:r>
            <a:endParaRPr lang="fr-FR" sz="2800" b="1" dirty="0"/>
          </a:p>
        </p:txBody>
      </p:sp>
      <p:pic>
        <p:nvPicPr>
          <p:cNvPr id="1026" name="Picture 2" descr="Résultat de recherche d'images pour &quot;symbiose&qu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5613" y="1661314"/>
            <a:ext cx="4367606" cy="2448107"/>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5701553" y="1731205"/>
            <a:ext cx="4518212" cy="2308324"/>
          </a:xfrm>
          <a:prstGeom prst="rect">
            <a:avLst/>
          </a:prstGeom>
          <a:noFill/>
        </p:spPr>
        <p:txBody>
          <a:bodyPr wrap="square" rtlCol="0">
            <a:spAutoFit/>
          </a:bodyPr>
          <a:lstStyle/>
          <a:p>
            <a:r>
              <a:rPr lang="fr-FR" sz="2400" dirty="0" smtClean="0"/>
              <a:t>Un couple de poisson du genre </a:t>
            </a:r>
            <a:r>
              <a:rPr lang="fr-FR" sz="2400" b="1" dirty="0" smtClean="0"/>
              <a:t>premnas</a:t>
            </a:r>
            <a:r>
              <a:rPr lang="fr-FR" sz="2400" dirty="0" smtClean="0"/>
              <a:t> vit en coopération une anémone de mer, cette relation à un effet bénéfique pour les deux espèces. C’est une relation symbiotique </a:t>
            </a:r>
            <a:endParaRPr lang="fr-FR" sz="2400" dirty="0"/>
          </a:p>
        </p:txBody>
      </p:sp>
      <p:sp>
        <p:nvSpPr>
          <p:cNvPr id="6" name="ZoneTexte 5"/>
          <p:cNvSpPr txBox="1"/>
          <p:nvPr/>
        </p:nvSpPr>
        <p:spPr>
          <a:xfrm>
            <a:off x="5701553" y="4311599"/>
            <a:ext cx="5002306" cy="2308324"/>
          </a:xfrm>
          <a:prstGeom prst="rect">
            <a:avLst/>
          </a:prstGeom>
          <a:noFill/>
        </p:spPr>
        <p:txBody>
          <a:bodyPr wrap="square" rtlCol="0">
            <a:spAutoFit/>
          </a:bodyPr>
          <a:lstStyle/>
          <a:p>
            <a:r>
              <a:rPr lang="fr-FR" sz="2400" dirty="0" smtClean="0"/>
              <a:t>Association permanente des individus d’espèces différentes et qui ne pourront jamais se séparer.</a:t>
            </a:r>
          </a:p>
          <a:p>
            <a:r>
              <a:rPr lang="fr-FR" sz="2400" b="1" dirty="0" smtClean="0"/>
              <a:t>bactéries fixatrices de l’azote </a:t>
            </a:r>
            <a:r>
              <a:rPr lang="fr-FR" sz="2400" b="1" dirty="0"/>
              <a:t>atmosphérique pour le rendre disponible aux </a:t>
            </a:r>
            <a:r>
              <a:rPr lang="fr-FR" sz="2400" b="1" dirty="0" smtClean="0"/>
              <a:t>plantes.</a:t>
            </a:r>
            <a:endParaRPr lang="fr-FR" sz="2400" dirty="0" smtClean="0"/>
          </a:p>
        </p:txBody>
      </p:sp>
      <p:pic>
        <p:nvPicPr>
          <p:cNvPr id="1030" name="Picture 6" descr="Résultat de recherche d'images pour &quot;symbiose images&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613" y="4311599"/>
            <a:ext cx="4367606" cy="2308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33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677334" y="193637"/>
            <a:ext cx="4650965" cy="523220"/>
          </a:xfrm>
          <a:prstGeom prst="rect">
            <a:avLst/>
          </a:prstGeom>
          <a:noFill/>
        </p:spPr>
        <p:txBody>
          <a:bodyPr wrap="square" rtlCol="0">
            <a:spAutoFit/>
          </a:bodyPr>
          <a:lstStyle/>
          <a:p>
            <a:r>
              <a:rPr lang="fr-FR" sz="2800" b="1" dirty="0" smtClean="0"/>
              <a:t>5. Le mutualisme </a:t>
            </a:r>
            <a:endParaRPr lang="fr-FR" sz="2800" b="1" dirty="0"/>
          </a:p>
        </p:txBody>
      </p:sp>
      <p:pic>
        <p:nvPicPr>
          <p:cNvPr id="2050" name="Picture 2" descr="Résultat de recherche d'images pour &quot;mutualisme&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9824" y="859902"/>
            <a:ext cx="4610063" cy="291730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ésultat de recherche d'images pour &quot;mutualisme&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9371" y="3291841"/>
            <a:ext cx="6033906" cy="3324112"/>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5992009" y="908666"/>
            <a:ext cx="5368066" cy="2246769"/>
          </a:xfrm>
          <a:prstGeom prst="rect">
            <a:avLst/>
          </a:prstGeom>
          <a:noFill/>
        </p:spPr>
        <p:txBody>
          <a:bodyPr wrap="square" rtlCol="0">
            <a:spAutoFit/>
          </a:bodyPr>
          <a:lstStyle/>
          <a:p>
            <a:r>
              <a:rPr lang="fr-FR" sz="2000" dirty="0" smtClean="0"/>
              <a:t>les abeilles se nourrissent par le nectar produit par les fleurs. ainsi permettant le transport des grains de pollen (pollinisation)</a:t>
            </a:r>
          </a:p>
          <a:p>
            <a:r>
              <a:rPr lang="fr-FR" sz="2000" dirty="0" smtClean="0"/>
              <a:t>La dissociation de ces individus n’est pas nuisible pour eux</a:t>
            </a:r>
          </a:p>
          <a:p>
            <a:pPr marL="342900" indent="-342900">
              <a:buFont typeface="Wingdings" panose="05000000000000000000" pitchFamily="2" charset="2"/>
              <a:buChar char="§"/>
            </a:pPr>
            <a:r>
              <a:rPr lang="fr-FR" sz="2000" dirty="0" smtClean="0"/>
              <a:t>Association non obligatoire</a:t>
            </a:r>
            <a:endParaRPr lang="fr-FR" sz="2000" dirty="0"/>
          </a:p>
          <a:p>
            <a:pPr marL="342900" indent="-342900">
              <a:buFont typeface="Wingdings" panose="05000000000000000000" pitchFamily="2" charset="2"/>
              <a:buChar char="§"/>
            </a:pPr>
            <a:r>
              <a:rPr lang="fr-FR" sz="2000" dirty="0" smtClean="0"/>
              <a:t>Les bénéfices sont réciproques</a:t>
            </a:r>
            <a:endParaRPr lang="fr-FR" sz="2000" dirty="0"/>
          </a:p>
        </p:txBody>
      </p:sp>
      <p:sp>
        <p:nvSpPr>
          <p:cNvPr id="7" name="ZoneTexte 6"/>
          <p:cNvSpPr txBox="1"/>
          <p:nvPr/>
        </p:nvSpPr>
        <p:spPr>
          <a:xfrm>
            <a:off x="921469" y="4418936"/>
            <a:ext cx="4097902" cy="1631216"/>
          </a:xfrm>
          <a:prstGeom prst="rect">
            <a:avLst/>
          </a:prstGeom>
          <a:noFill/>
        </p:spPr>
        <p:txBody>
          <a:bodyPr wrap="square" rtlCol="0">
            <a:spAutoFit/>
          </a:bodyPr>
          <a:lstStyle/>
          <a:p>
            <a:r>
              <a:rPr lang="fr-FR" sz="2000" dirty="0" smtClean="0"/>
              <a:t>Le pique-bœuf nettoyant un mammifère de leurs parasites en les mangeant.</a:t>
            </a:r>
          </a:p>
          <a:p>
            <a:pPr marL="342900" indent="-342900">
              <a:buFont typeface="Wingdings" panose="05000000000000000000" pitchFamily="2" charset="2"/>
              <a:buChar char="§"/>
            </a:pPr>
            <a:r>
              <a:rPr lang="fr-FR" sz="2000" dirty="0" smtClean="0"/>
              <a:t>Association non obligatoire</a:t>
            </a:r>
          </a:p>
          <a:p>
            <a:pPr marL="342900" indent="-342900">
              <a:buFont typeface="Wingdings" panose="05000000000000000000" pitchFamily="2" charset="2"/>
              <a:buChar char="§"/>
            </a:pPr>
            <a:r>
              <a:rPr lang="fr-FR" sz="2000" dirty="0" smtClean="0"/>
              <a:t>les bénéfices sont réciproques</a:t>
            </a:r>
            <a:endParaRPr lang="fr-FR" sz="2000" dirty="0"/>
          </a:p>
        </p:txBody>
      </p:sp>
    </p:spTree>
    <p:extLst>
      <p:ext uri="{BB962C8B-B14F-4D97-AF65-F5344CB8AC3E}">
        <p14:creationId xmlns:p14="http://schemas.microsoft.com/office/powerpoint/2010/main" val="831492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677334" y="193637"/>
            <a:ext cx="4650965" cy="523220"/>
          </a:xfrm>
          <a:prstGeom prst="rect">
            <a:avLst/>
          </a:prstGeom>
          <a:noFill/>
        </p:spPr>
        <p:txBody>
          <a:bodyPr wrap="square" rtlCol="0">
            <a:spAutoFit/>
          </a:bodyPr>
          <a:lstStyle/>
          <a:p>
            <a:r>
              <a:rPr lang="fr-FR" sz="2800" b="1" dirty="0"/>
              <a:t>6</a:t>
            </a:r>
            <a:r>
              <a:rPr lang="fr-FR" sz="2800" b="1" dirty="0" smtClean="0"/>
              <a:t>. Le commensalisme </a:t>
            </a:r>
            <a:endParaRPr lang="fr-FR" sz="2800" b="1" dirty="0"/>
          </a:p>
        </p:txBody>
      </p:sp>
      <p:pic>
        <p:nvPicPr>
          <p:cNvPr id="1026" name="Picture 2" descr="Résultat de recherche d'images pour &quot;commensalisme&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334" y="1065008"/>
            <a:ext cx="6239435" cy="4335332"/>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7035501" y="1395421"/>
            <a:ext cx="3130475" cy="3416320"/>
          </a:xfrm>
          <a:prstGeom prst="rect">
            <a:avLst/>
          </a:prstGeom>
          <a:noFill/>
        </p:spPr>
        <p:txBody>
          <a:bodyPr wrap="square" rtlCol="0">
            <a:spAutoFit/>
          </a:bodyPr>
          <a:lstStyle/>
          <a:p>
            <a:r>
              <a:rPr lang="fr-FR" sz="2400" dirty="0" smtClean="0"/>
              <a:t>Certains poissons vivent prés du requin, ils y trouvent de la protection et de la nourriture.</a:t>
            </a:r>
          </a:p>
          <a:p>
            <a:pPr marL="342900" indent="-342900">
              <a:buFont typeface="Wingdings" panose="05000000000000000000" pitchFamily="2" charset="2"/>
              <a:buChar char="§"/>
            </a:pPr>
            <a:r>
              <a:rPr lang="fr-FR" sz="2400" dirty="0" smtClean="0"/>
              <a:t>Les poissons ont un bénéfice</a:t>
            </a:r>
          </a:p>
          <a:p>
            <a:pPr marL="342900" indent="-342900">
              <a:buFont typeface="Wingdings" panose="05000000000000000000" pitchFamily="2" charset="2"/>
              <a:buChar char="§"/>
            </a:pPr>
            <a:r>
              <a:rPr lang="fr-FR" sz="2400" dirty="0" smtClean="0"/>
              <a:t>Le requin est indiffèrent </a:t>
            </a:r>
            <a:endParaRPr lang="fr-FR" sz="2400" dirty="0"/>
          </a:p>
        </p:txBody>
      </p:sp>
    </p:spTree>
    <p:extLst>
      <p:ext uri="{BB962C8B-B14F-4D97-AF65-F5344CB8AC3E}">
        <p14:creationId xmlns:p14="http://schemas.microsoft.com/office/powerpoint/2010/main" val="4174632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4"/>
          <p:cNvGraphicFramePr>
            <a:graphicFrameLocks noGrp="1"/>
          </p:cNvGraphicFramePr>
          <p:nvPr>
            <p:ph idx="1"/>
            <p:extLst>
              <p:ext uri="{D42A27DB-BD31-4B8C-83A1-F6EECF244321}">
                <p14:modId xmlns:p14="http://schemas.microsoft.com/office/powerpoint/2010/main" val="524237238"/>
              </p:ext>
            </p:extLst>
          </p:nvPr>
        </p:nvGraphicFramePr>
        <p:xfrm>
          <a:off x="355830" y="532091"/>
          <a:ext cx="9186203" cy="5852160"/>
        </p:xfrm>
        <a:graphic>
          <a:graphicData uri="http://schemas.openxmlformats.org/drawingml/2006/table">
            <a:tbl>
              <a:tblPr firstRow="1" bandRow="1">
                <a:tableStyleId>{BC89EF96-8CEA-46FF-86C4-4CE0E7609802}</a:tableStyleId>
              </a:tblPr>
              <a:tblGrid>
                <a:gridCol w="1678075">
                  <a:extLst>
                    <a:ext uri="{9D8B030D-6E8A-4147-A177-3AD203B41FA5}">
                      <a16:colId xmlns:a16="http://schemas.microsoft.com/office/drawing/2014/main" val="20000"/>
                    </a:ext>
                  </a:extLst>
                </a:gridCol>
                <a:gridCol w="5423421">
                  <a:extLst>
                    <a:ext uri="{9D8B030D-6E8A-4147-A177-3AD203B41FA5}">
                      <a16:colId xmlns:a16="http://schemas.microsoft.com/office/drawing/2014/main" val="20001"/>
                    </a:ext>
                  </a:extLst>
                </a:gridCol>
                <a:gridCol w="2084707">
                  <a:extLst>
                    <a:ext uri="{9D8B030D-6E8A-4147-A177-3AD203B41FA5}">
                      <a16:colId xmlns:a16="http://schemas.microsoft.com/office/drawing/2014/main" val="20002"/>
                    </a:ext>
                  </a:extLst>
                </a:gridCol>
              </a:tblGrid>
              <a:tr h="1107517">
                <a:tc>
                  <a:txBody>
                    <a:bodyPr/>
                    <a:lstStyle/>
                    <a:p>
                      <a:pPr algn="ctr"/>
                      <a:r>
                        <a:rPr lang="fr-FR" sz="2000" dirty="0" smtClean="0"/>
                        <a:t>Relation trophique</a:t>
                      </a:r>
                      <a:endParaRPr lang="fr-FR" sz="2000" dirty="0"/>
                    </a:p>
                  </a:txBody>
                  <a:tcPr anchor="ctr"/>
                </a:tc>
                <a:tc>
                  <a:txBody>
                    <a:bodyPr/>
                    <a:lstStyle/>
                    <a:p>
                      <a:pPr algn="ctr"/>
                      <a:r>
                        <a:rPr lang="fr-FR" sz="2400" dirty="0" smtClean="0"/>
                        <a:t>définition</a:t>
                      </a:r>
                      <a:endParaRPr lang="fr-FR" sz="2400" dirty="0"/>
                    </a:p>
                  </a:txBody>
                  <a:tcPr anchor="ctr"/>
                </a:tc>
                <a:tc>
                  <a:txBody>
                    <a:bodyPr/>
                    <a:lstStyle/>
                    <a:p>
                      <a:pPr algn="ctr"/>
                      <a:r>
                        <a:rPr lang="fr-FR" sz="2400" dirty="0" smtClean="0"/>
                        <a:t>Impacts sur chacun des partenaires</a:t>
                      </a:r>
                      <a:endParaRPr lang="fr-FR" sz="2400" dirty="0"/>
                    </a:p>
                  </a:txBody>
                  <a:tcPr anchor="ctr"/>
                </a:tc>
                <a:extLst>
                  <a:ext uri="{0D108BD9-81ED-4DB2-BD59-A6C34878D82A}">
                    <a16:rowId xmlns:a16="http://schemas.microsoft.com/office/drawing/2014/main" val="10000"/>
                  </a:ext>
                </a:extLst>
              </a:tr>
              <a:tr h="553758">
                <a:tc>
                  <a:txBody>
                    <a:bodyPr/>
                    <a:lstStyle/>
                    <a:p>
                      <a:r>
                        <a:rPr lang="fr-FR" sz="2000" b="1" dirty="0" smtClean="0"/>
                        <a:t>Symbiose</a:t>
                      </a:r>
                      <a:endParaRPr lang="fr-FR" sz="2000" b="1" dirty="0"/>
                    </a:p>
                  </a:txBody>
                  <a:tcPr anchor="ctr"/>
                </a:tc>
                <a:tc>
                  <a:txBody>
                    <a:bodyPr/>
                    <a:lstStyle/>
                    <a:p>
                      <a:r>
                        <a:rPr lang="fr-FR" sz="2400" dirty="0" smtClean="0"/>
                        <a:t>Association</a:t>
                      </a:r>
                      <a:r>
                        <a:rPr lang="fr-FR" sz="2400" baseline="0" dirty="0" smtClean="0"/>
                        <a:t> obligatoire entre des individus d’espèces différentes dont le bénéfice est réciproque et que la séparation est nuisible pour les deux.</a:t>
                      </a:r>
                      <a:endParaRPr lang="fr-FR" sz="2400" dirty="0"/>
                    </a:p>
                  </a:txBody>
                  <a:tcPr/>
                </a:tc>
                <a:tc>
                  <a:txBody>
                    <a:bodyPr/>
                    <a:lstStyle/>
                    <a:p>
                      <a:pPr marL="180975" indent="-180975"/>
                      <a:r>
                        <a:rPr lang="fr-FR" sz="2400" dirty="0" smtClean="0"/>
                        <a:t>+ Pour les  deux  partenaires</a:t>
                      </a:r>
                      <a:endParaRPr lang="fr-FR" sz="2400" dirty="0"/>
                    </a:p>
                  </a:txBody>
                  <a:tcPr/>
                </a:tc>
                <a:extLst>
                  <a:ext uri="{0D108BD9-81ED-4DB2-BD59-A6C34878D82A}">
                    <a16:rowId xmlns:a16="http://schemas.microsoft.com/office/drawing/2014/main" val="10001"/>
                  </a:ext>
                </a:extLst>
              </a:tr>
              <a:tr h="553758">
                <a:tc>
                  <a:txBody>
                    <a:bodyPr/>
                    <a:lstStyle/>
                    <a:p>
                      <a:r>
                        <a:rPr lang="fr-FR" sz="2000" b="1" dirty="0" smtClean="0"/>
                        <a:t>mutualisme </a:t>
                      </a:r>
                      <a:endParaRPr lang="fr-FR" sz="2000" b="1" dirty="0"/>
                    </a:p>
                  </a:txBody>
                  <a:tcPr anchor="ctr"/>
                </a:tc>
                <a:tc>
                  <a:txBody>
                    <a:bodyPr/>
                    <a:lstStyle/>
                    <a:p>
                      <a:r>
                        <a:rPr lang="fr-FR" sz="2400" dirty="0" smtClean="0"/>
                        <a:t>Association non obligatoire entre des individus d’espèces différentes dont le bénéfice est réciproque mais leur séparation n’est pas nuisible</a:t>
                      </a:r>
                      <a:endParaRPr lang="fr-FR" sz="2400" dirty="0"/>
                    </a:p>
                  </a:txBody>
                  <a:tcPr/>
                </a:tc>
                <a:tc>
                  <a:txBody>
                    <a:bodyPr/>
                    <a:lstStyle/>
                    <a:p>
                      <a:r>
                        <a:rPr lang="fr-FR" sz="2400" dirty="0" smtClean="0"/>
                        <a:t>+ pour les deux partenaires</a:t>
                      </a:r>
                      <a:endParaRPr lang="fr-FR" sz="2400" dirty="0"/>
                    </a:p>
                  </a:txBody>
                  <a:tcPr/>
                </a:tc>
                <a:extLst>
                  <a:ext uri="{0D108BD9-81ED-4DB2-BD59-A6C34878D82A}">
                    <a16:rowId xmlns:a16="http://schemas.microsoft.com/office/drawing/2014/main" val="10002"/>
                  </a:ext>
                </a:extLst>
              </a:tr>
              <a:tr h="553758">
                <a:tc>
                  <a:txBody>
                    <a:bodyPr/>
                    <a:lstStyle/>
                    <a:p>
                      <a:r>
                        <a:rPr lang="fr-FR" sz="2000" b="1" dirty="0" smtClean="0"/>
                        <a:t>commensalisme</a:t>
                      </a:r>
                      <a:endParaRPr lang="fr-FR" sz="2000" b="1" dirty="0"/>
                    </a:p>
                  </a:txBody>
                  <a:tcPr anchor="ctr"/>
                </a:tc>
                <a:tc>
                  <a:txBody>
                    <a:bodyPr/>
                    <a:lstStyle/>
                    <a:p>
                      <a:r>
                        <a:rPr lang="fr-FR" sz="2400" dirty="0" smtClean="0"/>
                        <a:t>Association non obligatoire entre des</a:t>
                      </a:r>
                      <a:r>
                        <a:rPr lang="fr-FR" sz="2400" baseline="0" dirty="0" smtClean="0"/>
                        <a:t> individus d’espèces différentes dont l’un partenaire tire profit, l’autre est indifférent </a:t>
                      </a:r>
                      <a:endParaRPr lang="fr-FR" sz="2400" dirty="0"/>
                    </a:p>
                  </a:txBody>
                  <a:tcPr/>
                </a:tc>
                <a:tc>
                  <a:txBody>
                    <a:bodyPr/>
                    <a:lstStyle/>
                    <a:p>
                      <a:r>
                        <a:rPr lang="fr-FR" sz="2400" dirty="0" smtClean="0"/>
                        <a:t>+ pour l’un</a:t>
                      </a:r>
                    </a:p>
                    <a:p>
                      <a:r>
                        <a:rPr lang="fr-FR" sz="2400" dirty="0" smtClean="0"/>
                        <a:t>0 pour l’autre</a:t>
                      </a:r>
                      <a:endParaRPr lang="fr-FR" sz="2400" dirty="0"/>
                    </a:p>
                  </a:txBody>
                  <a:tcPr/>
                </a:tc>
                <a:extLst>
                  <a:ext uri="{0D108BD9-81ED-4DB2-BD59-A6C34878D82A}">
                    <a16:rowId xmlns:a16="http://schemas.microsoft.com/office/drawing/2014/main" val="10003"/>
                  </a:ext>
                </a:extLst>
              </a:tr>
            </a:tbl>
          </a:graphicData>
        </a:graphic>
      </p:graphicFrame>
      <p:graphicFrame>
        <p:nvGraphicFramePr>
          <p:cNvPr id="9" name="Tableau 8"/>
          <p:cNvGraphicFramePr>
            <a:graphicFrameLocks noGrp="1"/>
          </p:cNvGraphicFramePr>
          <p:nvPr>
            <p:extLst>
              <p:ext uri="{D42A27DB-BD31-4B8C-83A1-F6EECF244321}">
                <p14:modId xmlns:p14="http://schemas.microsoft.com/office/powerpoint/2010/main" val="3987256836"/>
              </p:ext>
            </p:extLst>
          </p:nvPr>
        </p:nvGraphicFramePr>
        <p:xfrm>
          <a:off x="9531274" y="537882"/>
          <a:ext cx="2151531" cy="5787615"/>
        </p:xfrm>
        <a:graphic>
          <a:graphicData uri="http://schemas.openxmlformats.org/drawingml/2006/table">
            <a:tbl>
              <a:tblPr firstRow="1" bandRow="1">
                <a:tableStyleId>{BC89EF96-8CEA-46FF-86C4-4CE0E7609802}</a:tableStyleId>
              </a:tblPr>
              <a:tblGrid>
                <a:gridCol w="2151531">
                  <a:extLst>
                    <a:ext uri="{9D8B030D-6E8A-4147-A177-3AD203B41FA5}">
                      <a16:colId xmlns:a16="http://schemas.microsoft.com/office/drawing/2014/main" val="20000"/>
                    </a:ext>
                  </a:extLst>
                </a:gridCol>
              </a:tblGrid>
              <a:tr h="1172584">
                <a:tc>
                  <a:txBody>
                    <a:bodyPr/>
                    <a:lstStyle/>
                    <a:p>
                      <a:r>
                        <a:rPr lang="fr-FR" sz="2400" dirty="0" smtClean="0"/>
                        <a:t>Exemples </a:t>
                      </a:r>
                      <a:endParaRPr lang="fr-FR" sz="2400" dirty="0"/>
                    </a:p>
                  </a:txBody>
                  <a:tcPr anchor="ctr">
                    <a:solidFill>
                      <a:schemeClr val="bg1"/>
                    </a:solidFill>
                  </a:tcPr>
                </a:tc>
                <a:extLst>
                  <a:ext uri="{0D108BD9-81ED-4DB2-BD59-A6C34878D82A}">
                    <a16:rowId xmlns:a16="http://schemas.microsoft.com/office/drawing/2014/main" val="10000"/>
                  </a:ext>
                </a:extLst>
              </a:tr>
              <a:tr h="1559859">
                <a:tc>
                  <a:txBody>
                    <a:bodyPr/>
                    <a:lstStyle/>
                    <a:p>
                      <a:pPr marL="182563" indent="-182563">
                        <a:buFont typeface="Arial" panose="020B0604020202020204" pitchFamily="34" charset="0"/>
                        <a:buChar char="•"/>
                      </a:pPr>
                      <a:r>
                        <a:rPr lang="fr-FR" dirty="0" smtClean="0"/>
                        <a:t>Bactérie </a:t>
                      </a:r>
                      <a:r>
                        <a:rPr lang="fr-FR" dirty="0" err="1" smtClean="0"/>
                        <a:t>E.coli</a:t>
                      </a:r>
                      <a:r>
                        <a:rPr lang="fr-FR" baseline="0" dirty="0" smtClean="0"/>
                        <a:t> et l’homme</a:t>
                      </a:r>
                    </a:p>
                    <a:p>
                      <a:pPr marL="182563" indent="-182563">
                        <a:buFont typeface="Arial" panose="020B0604020202020204" pitchFamily="34" charset="0"/>
                        <a:buChar char="•"/>
                      </a:pPr>
                      <a:r>
                        <a:rPr lang="fr-FR" baseline="0" dirty="0" smtClean="0"/>
                        <a:t>Bactéries et racines des plantes </a:t>
                      </a:r>
                      <a:endParaRPr lang="fr-FR" dirty="0"/>
                    </a:p>
                  </a:txBody>
                  <a:tcPr>
                    <a:solidFill>
                      <a:schemeClr val="bg1"/>
                    </a:solidFill>
                  </a:tcPr>
                </a:tc>
                <a:extLst>
                  <a:ext uri="{0D108BD9-81ED-4DB2-BD59-A6C34878D82A}">
                    <a16:rowId xmlns:a16="http://schemas.microsoft.com/office/drawing/2014/main" val="10001"/>
                  </a:ext>
                </a:extLst>
              </a:tr>
              <a:tr h="1559859">
                <a:tc>
                  <a:txBody>
                    <a:bodyPr/>
                    <a:lstStyle/>
                    <a:p>
                      <a:pPr marL="182563" indent="-182563">
                        <a:buFont typeface="Arial" panose="020B0604020202020204" pitchFamily="34" charset="0"/>
                        <a:buChar char="•"/>
                      </a:pPr>
                      <a:r>
                        <a:rPr lang="fr-FR" dirty="0" smtClean="0"/>
                        <a:t>Les </a:t>
                      </a:r>
                      <a:r>
                        <a:rPr lang="fr-FR" dirty="0" err="1" smtClean="0"/>
                        <a:t>balaines</a:t>
                      </a:r>
                      <a:r>
                        <a:rPr lang="fr-FR" dirty="0" smtClean="0"/>
                        <a:t> et la</a:t>
                      </a:r>
                      <a:r>
                        <a:rPr lang="fr-FR" baseline="0" dirty="0" smtClean="0"/>
                        <a:t> tortue</a:t>
                      </a:r>
                    </a:p>
                    <a:p>
                      <a:pPr marL="182563" indent="-182563">
                        <a:buFont typeface="Arial" panose="020B0604020202020204" pitchFamily="34" charset="0"/>
                        <a:buChar char="•"/>
                      </a:pPr>
                      <a:r>
                        <a:rPr lang="fr-FR" baseline="0" dirty="0" smtClean="0"/>
                        <a:t>Les pique-bœufs et les grands mammifères</a:t>
                      </a:r>
                      <a:endParaRPr lang="fr-FR" dirty="0"/>
                    </a:p>
                  </a:txBody>
                  <a:tcPr>
                    <a:solidFill>
                      <a:schemeClr val="bg1"/>
                    </a:solidFill>
                  </a:tcPr>
                </a:tc>
                <a:extLst>
                  <a:ext uri="{0D108BD9-81ED-4DB2-BD59-A6C34878D82A}">
                    <a16:rowId xmlns:a16="http://schemas.microsoft.com/office/drawing/2014/main" val="10002"/>
                  </a:ext>
                </a:extLst>
              </a:tr>
              <a:tr h="1495313">
                <a:tc>
                  <a:txBody>
                    <a:bodyPr/>
                    <a:lstStyle/>
                    <a:p>
                      <a:pPr marL="182563" indent="-182563">
                        <a:buFont typeface="Arial" panose="020B0604020202020204" pitchFamily="34" charset="0"/>
                        <a:buChar char="•"/>
                      </a:pPr>
                      <a:r>
                        <a:rPr lang="fr-FR" dirty="0" smtClean="0"/>
                        <a:t>Le requin et les petits poissons </a:t>
                      </a:r>
                    </a:p>
                    <a:p>
                      <a:pPr marL="182563" indent="-182563">
                        <a:buFont typeface="Arial" panose="020B0604020202020204" pitchFamily="34" charset="0"/>
                        <a:buChar char="•"/>
                      </a:pPr>
                      <a:r>
                        <a:rPr lang="fr-FR" dirty="0" smtClean="0"/>
                        <a:t>Orchidées et tronc d’arbre </a:t>
                      </a:r>
                      <a:endParaRPr lang="fr-FR" dirty="0"/>
                    </a:p>
                  </a:txBody>
                  <a:tcPr>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678169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1100866"/>
          </a:xfrm>
        </p:spPr>
        <p:txBody>
          <a:bodyPr>
            <a:noAutofit/>
          </a:bodyPr>
          <a:lstStyle/>
          <a:p>
            <a:r>
              <a:rPr lang="fr-FR" sz="6600" dirty="0" smtClean="0"/>
              <a:t>rappel</a:t>
            </a:r>
            <a:endParaRPr lang="fr-FR" sz="4400" dirty="0"/>
          </a:p>
        </p:txBody>
      </p:sp>
      <p:sp>
        <p:nvSpPr>
          <p:cNvPr id="3" name="Espace réservé du contenu 2"/>
          <p:cNvSpPr>
            <a:spLocks noGrp="1"/>
          </p:cNvSpPr>
          <p:nvPr>
            <p:ph idx="1"/>
          </p:nvPr>
        </p:nvSpPr>
        <p:spPr>
          <a:xfrm>
            <a:off x="1172583" y="1968651"/>
            <a:ext cx="7961569" cy="4023359"/>
          </a:xfrm>
        </p:spPr>
        <p:txBody>
          <a:bodyPr>
            <a:normAutofit/>
          </a:bodyPr>
          <a:lstStyle/>
          <a:p>
            <a:pPr marL="0" indent="0">
              <a:buNone/>
            </a:pPr>
            <a:r>
              <a:rPr lang="fr-FR" sz="2800" dirty="0" smtClean="0"/>
              <a:t>Les relations trophiques :</a:t>
            </a:r>
          </a:p>
          <a:p>
            <a:pPr marL="623888" indent="-269875"/>
            <a:r>
              <a:rPr lang="fr-FR" sz="2800" dirty="0" smtClean="0"/>
              <a:t>La compétition </a:t>
            </a:r>
          </a:p>
          <a:p>
            <a:pPr marL="623888" indent="-269875"/>
            <a:r>
              <a:rPr lang="fr-FR" sz="2800" dirty="0" smtClean="0"/>
              <a:t>La prédation </a:t>
            </a:r>
          </a:p>
          <a:p>
            <a:pPr marL="623888" indent="-269875"/>
            <a:r>
              <a:rPr lang="fr-FR" sz="2800" dirty="0" smtClean="0"/>
              <a:t>Le parasitisme </a:t>
            </a:r>
          </a:p>
          <a:p>
            <a:pPr marL="623888" indent="-269875"/>
            <a:r>
              <a:rPr lang="fr-FR" sz="2800" dirty="0" smtClean="0"/>
              <a:t>La symbiose</a:t>
            </a:r>
          </a:p>
          <a:p>
            <a:pPr marL="623888" indent="-269875"/>
            <a:r>
              <a:rPr lang="fr-FR" sz="2800" dirty="0" smtClean="0"/>
              <a:t>Le mutualisme </a:t>
            </a:r>
          </a:p>
          <a:p>
            <a:pPr marL="623888" indent="-269875"/>
            <a:r>
              <a:rPr lang="fr-FR" sz="2800" dirty="0" smtClean="0"/>
              <a:t>Le commensalisme</a:t>
            </a:r>
            <a:endParaRPr lang="fr-FR" sz="2800" dirty="0"/>
          </a:p>
        </p:txBody>
      </p:sp>
    </p:spTree>
    <p:extLst>
      <p:ext uri="{BB962C8B-B14F-4D97-AF65-F5344CB8AC3E}">
        <p14:creationId xmlns:p14="http://schemas.microsoft.com/office/powerpoint/2010/main" val="1559675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6324"/>
            <a:ext cx="8596668" cy="724348"/>
          </a:xfrm>
        </p:spPr>
        <p:txBody>
          <a:bodyPr/>
          <a:lstStyle/>
          <a:p>
            <a:r>
              <a:rPr lang="fr-FR" dirty="0" smtClean="0"/>
              <a:t>II. Les chaines et réseaux trophiques</a:t>
            </a:r>
            <a:endParaRPr lang="fr-FR" dirty="0"/>
          </a:p>
        </p:txBody>
      </p:sp>
      <p:sp>
        <p:nvSpPr>
          <p:cNvPr id="5" name="Espace réservé du contenu 4"/>
          <p:cNvSpPr>
            <a:spLocks noGrp="1"/>
          </p:cNvSpPr>
          <p:nvPr>
            <p:ph idx="1"/>
          </p:nvPr>
        </p:nvSpPr>
        <p:spPr>
          <a:xfrm>
            <a:off x="311972" y="3533887"/>
            <a:ext cx="11230985" cy="3178885"/>
          </a:xfrm>
        </p:spPr>
        <p:txBody>
          <a:bodyPr>
            <a:normAutofit/>
          </a:bodyPr>
          <a:lstStyle/>
          <a:p>
            <a:r>
              <a:rPr lang="fr-FR" sz="2000" b="1" dirty="0" smtClean="0"/>
              <a:t>Autotrophe</a:t>
            </a:r>
            <a:r>
              <a:rPr lang="fr-FR" sz="2000" dirty="0" smtClean="0"/>
              <a:t> : on appelle autotrophe tout être vivant capable de produire sa propre matière organique en consommant de la matière minérale : </a:t>
            </a:r>
            <a:r>
              <a:rPr lang="fr-FR" sz="2000" b="1" dirty="0" smtClean="0"/>
              <a:t>les végétaux chlorophylliens</a:t>
            </a:r>
          </a:p>
          <a:p>
            <a:r>
              <a:rPr lang="fr-FR" sz="2000" b="1" dirty="0" smtClean="0"/>
              <a:t>Herbivore</a:t>
            </a:r>
            <a:r>
              <a:rPr lang="fr-FR" sz="2000" dirty="0" smtClean="0"/>
              <a:t> : régime alimentaire désigne un animal qui se nourrit des végétaux, on les appelles également des </a:t>
            </a:r>
            <a:r>
              <a:rPr lang="fr-FR" sz="2000" b="1" dirty="0" smtClean="0"/>
              <a:t>phytophages</a:t>
            </a:r>
            <a:r>
              <a:rPr lang="fr-FR" sz="2000" dirty="0" smtClean="0"/>
              <a:t>.</a:t>
            </a:r>
          </a:p>
          <a:p>
            <a:r>
              <a:rPr lang="fr-FR" sz="2000" b="1" dirty="0" smtClean="0"/>
              <a:t>Carnivore</a:t>
            </a:r>
            <a:r>
              <a:rPr lang="fr-FR" sz="2000" dirty="0" smtClean="0"/>
              <a:t> : régime alimentaire désigne un animal qui se nourrit d’un autre animal, on les appelles aussi des </a:t>
            </a:r>
            <a:r>
              <a:rPr lang="fr-FR" sz="2000" b="1" dirty="0" smtClean="0"/>
              <a:t>zoophages</a:t>
            </a:r>
          </a:p>
          <a:p>
            <a:r>
              <a:rPr lang="fr-FR" sz="2000" b="1" dirty="0" smtClean="0"/>
              <a:t>Producteur</a:t>
            </a:r>
            <a:r>
              <a:rPr lang="fr-FR" sz="2000" dirty="0" smtClean="0"/>
              <a:t> : désigne un être vivant autotrophe </a:t>
            </a:r>
          </a:p>
          <a:p>
            <a:r>
              <a:rPr lang="fr-FR" sz="2000" b="1" dirty="0" smtClean="0"/>
              <a:t>Consommateur</a:t>
            </a:r>
            <a:r>
              <a:rPr lang="fr-FR" sz="2000" dirty="0" smtClean="0"/>
              <a:t> : désigne un être vivant </a:t>
            </a:r>
            <a:r>
              <a:rPr lang="fr-FR" sz="2000" b="1" dirty="0" smtClean="0"/>
              <a:t>hétérotrophe</a:t>
            </a:r>
            <a:r>
              <a:rPr lang="fr-FR" sz="2000" dirty="0" smtClean="0"/>
              <a:t> qui se nourrit de la matière organique</a:t>
            </a:r>
          </a:p>
          <a:p>
            <a:endParaRPr lang="fr-FR" dirty="0" smtClean="0"/>
          </a:p>
        </p:txBody>
      </p:sp>
      <p:sp>
        <p:nvSpPr>
          <p:cNvPr id="6" name="Rectangle 5"/>
          <p:cNvSpPr/>
          <p:nvPr/>
        </p:nvSpPr>
        <p:spPr>
          <a:xfrm>
            <a:off x="2033198" y="1290918"/>
            <a:ext cx="1688951" cy="4840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Mais</a:t>
            </a:r>
            <a:endParaRPr lang="fr-FR" dirty="0">
              <a:solidFill>
                <a:schemeClr val="tx1"/>
              </a:solidFill>
            </a:endParaRPr>
          </a:p>
        </p:txBody>
      </p:sp>
      <p:sp>
        <p:nvSpPr>
          <p:cNvPr id="7" name="Rectangle 6"/>
          <p:cNvSpPr/>
          <p:nvPr/>
        </p:nvSpPr>
        <p:spPr>
          <a:xfrm>
            <a:off x="4616826" y="1290918"/>
            <a:ext cx="1611854" cy="4840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Criquet</a:t>
            </a:r>
            <a:endParaRPr lang="fr-FR" dirty="0">
              <a:solidFill>
                <a:schemeClr val="tx1"/>
              </a:solidFill>
            </a:endParaRPr>
          </a:p>
        </p:txBody>
      </p:sp>
      <p:sp>
        <p:nvSpPr>
          <p:cNvPr id="8" name="Rectangle 7"/>
          <p:cNvSpPr/>
          <p:nvPr/>
        </p:nvSpPr>
        <p:spPr>
          <a:xfrm>
            <a:off x="7200454" y="1290918"/>
            <a:ext cx="1610062" cy="4840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Iguane</a:t>
            </a:r>
            <a:endParaRPr lang="fr-FR" dirty="0">
              <a:solidFill>
                <a:schemeClr val="tx1"/>
              </a:solidFill>
            </a:endParaRPr>
          </a:p>
        </p:txBody>
      </p:sp>
      <p:sp>
        <p:nvSpPr>
          <p:cNvPr id="9" name="Rectangle 8"/>
          <p:cNvSpPr/>
          <p:nvPr/>
        </p:nvSpPr>
        <p:spPr>
          <a:xfrm>
            <a:off x="9784082" y="1290918"/>
            <a:ext cx="1758876" cy="4840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serpent</a:t>
            </a:r>
            <a:endParaRPr lang="fr-FR" dirty="0">
              <a:solidFill>
                <a:schemeClr val="tx1"/>
              </a:solidFill>
            </a:endParaRPr>
          </a:p>
        </p:txBody>
      </p:sp>
      <p:sp>
        <p:nvSpPr>
          <p:cNvPr id="10" name="Flèche droite 9"/>
          <p:cNvSpPr/>
          <p:nvPr/>
        </p:nvSpPr>
        <p:spPr>
          <a:xfrm>
            <a:off x="3808210" y="1463040"/>
            <a:ext cx="720762" cy="1613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droite 10"/>
          <p:cNvSpPr/>
          <p:nvPr/>
        </p:nvSpPr>
        <p:spPr>
          <a:xfrm>
            <a:off x="6353290" y="1463040"/>
            <a:ext cx="720762" cy="1613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droite 11"/>
          <p:cNvSpPr/>
          <p:nvPr/>
        </p:nvSpPr>
        <p:spPr>
          <a:xfrm>
            <a:off x="8948572" y="1463040"/>
            <a:ext cx="720762" cy="1613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1990167" y="2006301"/>
            <a:ext cx="1775012" cy="484094"/>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autotrophe</a:t>
            </a:r>
            <a:endParaRPr lang="fr-FR" dirty="0">
              <a:solidFill>
                <a:schemeClr val="tx1"/>
              </a:solidFill>
            </a:endParaRPr>
          </a:p>
        </p:txBody>
      </p:sp>
      <p:sp>
        <p:nvSpPr>
          <p:cNvPr id="14" name="Rectangle 13"/>
          <p:cNvSpPr/>
          <p:nvPr/>
        </p:nvSpPr>
        <p:spPr>
          <a:xfrm>
            <a:off x="4616826" y="2006301"/>
            <a:ext cx="1611854" cy="484094"/>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Herbivore</a:t>
            </a:r>
            <a:endParaRPr lang="fr-FR" dirty="0">
              <a:solidFill>
                <a:schemeClr val="tx1"/>
              </a:solidFill>
            </a:endParaRPr>
          </a:p>
        </p:txBody>
      </p:sp>
      <p:sp>
        <p:nvSpPr>
          <p:cNvPr id="15" name="Rectangle 14"/>
          <p:cNvSpPr/>
          <p:nvPr/>
        </p:nvSpPr>
        <p:spPr>
          <a:xfrm>
            <a:off x="7200454" y="1974028"/>
            <a:ext cx="1610062" cy="484094"/>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carnivore</a:t>
            </a:r>
            <a:endParaRPr lang="fr-FR" dirty="0">
              <a:solidFill>
                <a:schemeClr val="tx1"/>
              </a:solidFill>
            </a:endParaRPr>
          </a:p>
        </p:txBody>
      </p:sp>
      <p:sp>
        <p:nvSpPr>
          <p:cNvPr id="16" name="Rectangle 15"/>
          <p:cNvSpPr/>
          <p:nvPr/>
        </p:nvSpPr>
        <p:spPr>
          <a:xfrm>
            <a:off x="9784082" y="1979407"/>
            <a:ext cx="1758876" cy="484094"/>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carnivore</a:t>
            </a:r>
            <a:endParaRPr lang="fr-FR" dirty="0">
              <a:solidFill>
                <a:schemeClr val="tx1"/>
              </a:solidFill>
            </a:endParaRPr>
          </a:p>
        </p:txBody>
      </p:sp>
      <p:sp>
        <p:nvSpPr>
          <p:cNvPr id="17" name="Rectangle 16"/>
          <p:cNvSpPr/>
          <p:nvPr/>
        </p:nvSpPr>
        <p:spPr>
          <a:xfrm>
            <a:off x="1990168" y="2700169"/>
            <a:ext cx="1775012" cy="602429"/>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chemeClr val="tx1"/>
                </a:solidFill>
              </a:rPr>
              <a:t>producteur</a:t>
            </a:r>
            <a:endParaRPr lang="fr-FR" dirty="0">
              <a:solidFill>
                <a:schemeClr val="tx1"/>
              </a:solidFill>
            </a:endParaRPr>
          </a:p>
        </p:txBody>
      </p:sp>
      <p:sp>
        <p:nvSpPr>
          <p:cNvPr id="18" name="Rectangle 17"/>
          <p:cNvSpPr/>
          <p:nvPr/>
        </p:nvSpPr>
        <p:spPr>
          <a:xfrm>
            <a:off x="4422292" y="2700170"/>
            <a:ext cx="2000922" cy="59167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chemeClr val="tx1"/>
                </a:solidFill>
              </a:rPr>
              <a:t>Consommateur I</a:t>
            </a:r>
            <a:endParaRPr lang="fr-FR" sz="1600" dirty="0">
              <a:solidFill>
                <a:schemeClr val="tx1"/>
              </a:solidFill>
            </a:endParaRPr>
          </a:p>
        </p:txBody>
      </p:sp>
      <p:sp>
        <p:nvSpPr>
          <p:cNvPr id="19" name="Rectangle 18"/>
          <p:cNvSpPr/>
          <p:nvPr/>
        </p:nvSpPr>
        <p:spPr>
          <a:xfrm>
            <a:off x="6969165" y="2700170"/>
            <a:ext cx="1979407" cy="59167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chemeClr val="tx1"/>
                </a:solidFill>
              </a:rPr>
              <a:t>Consommateur II</a:t>
            </a:r>
            <a:endParaRPr lang="fr-FR" sz="1600" dirty="0">
              <a:solidFill>
                <a:schemeClr val="tx1"/>
              </a:solidFill>
            </a:endParaRPr>
          </a:p>
        </p:txBody>
      </p:sp>
      <p:sp>
        <p:nvSpPr>
          <p:cNvPr id="20" name="Rectangle 19"/>
          <p:cNvSpPr/>
          <p:nvPr/>
        </p:nvSpPr>
        <p:spPr>
          <a:xfrm>
            <a:off x="9660818" y="2700170"/>
            <a:ext cx="2005404" cy="59167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chemeClr val="tx1"/>
                </a:solidFill>
              </a:rPr>
              <a:t>Consommateur III</a:t>
            </a:r>
            <a:endParaRPr lang="fr-FR" sz="1600" dirty="0">
              <a:solidFill>
                <a:schemeClr val="tx1"/>
              </a:solidFill>
            </a:endParaRPr>
          </a:p>
        </p:txBody>
      </p:sp>
      <p:sp>
        <p:nvSpPr>
          <p:cNvPr id="22" name="ZoneTexte 21"/>
          <p:cNvSpPr txBox="1"/>
          <p:nvPr/>
        </p:nvSpPr>
        <p:spPr>
          <a:xfrm>
            <a:off x="86061" y="1217733"/>
            <a:ext cx="1710466" cy="707886"/>
          </a:xfrm>
          <a:prstGeom prst="rect">
            <a:avLst/>
          </a:prstGeom>
          <a:noFill/>
        </p:spPr>
        <p:txBody>
          <a:bodyPr wrap="square" rtlCol="0">
            <a:spAutoFit/>
          </a:bodyPr>
          <a:lstStyle/>
          <a:p>
            <a:pPr algn="ctr"/>
            <a:r>
              <a:rPr lang="fr-FR" sz="2000" dirty="0" smtClean="0"/>
              <a:t>Chaine alimentaire</a:t>
            </a:r>
            <a:endParaRPr lang="fr-FR" sz="2000" dirty="0"/>
          </a:p>
        </p:txBody>
      </p:sp>
      <p:sp>
        <p:nvSpPr>
          <p:cNvPr id="23" name="ZoneTexte 22"/>
          <p:cNvSpPr txBox="1"/>
          <p:nvPr/>
        </p:nvSpPr>
        <p:spPr>
          <a:xfrm>
            <a:off x="86061" y="1907282"/>
            <a:ext cx="1688950" cy="707886"/>
          </a:xfrm>
          <a:prstGeom prst="rect">
            <a:avLst/>
          </a:prstGeom>
          <a:noFill/>
        </p:spPr>
        <p:txBody>
          <a:bodyPr wrap="square" rtlCol="0">
            <a:spAutoFit/>
          </a:bodyPr>
          <a:lstStyle/>
          <a:p>
            <a:pPr algn="ctr"/>
            <a:r>
              <a:rPr lang="fr-FR" sz="2000" dirty="0" smtClean="0"/>
              <a:t>Régime alimentaire</a:t>
            </a:r>
            <a:endParaRPr lang="fr-FR" sz="2000" dirty="0"/>
          </a:p>
        </p:txBody>
      </p:sp>
      <p:sp>
        <p:nvSpPr>
          <p:cNvPr id="24" name="ZoneTexte 23"/>
          <p:cNvSpPr txBox="1"/>
          <p:nvPr/>
        </p:nvSpPr>
        <p:spPr>
          <a:xfrm>
            <a:off x="85168" y="2583954"/>
            <a:ext cx="1688950" cy="707886"/>
          </a:xfrm>
          <a:prstGeom prst="rect">
            <a:avLst/>
          </a:prstGeom>
          <a:noFill/>
        </p:spPr>
        <p:txBody>
          <a:bodyPr wrap="square" rtlCol="0">
            <a:spAutoFit/>
          </a:bodyPr>
          <a:lstStyle/>
          <a:p>
            <a:pPr algn="ctr"/>
            <a:r>
              <a:rPr lang="fr-FR" sz="2000" dirty="0" smtClean="0"/>
              <a:t>Niveau trophique</a:t>
            </a:r>
            <a:endParaRPr lang="fr-FR" sz="2000" dirty="0"/>
          </a:p>
        </p:txBody>
      </p:sp>
      <p:sp>
        <p:nvSpPr>
          <p:cNvPr id="25" name="ZoneTexte 24"/>
          <p:cNvSpPr txBox="1"/>
          <p:nvPr/>
        </p:nvSpPr>
        <p:spPr>
          <a:xfrm>
            <a:off x="505609" y="676902"/>
            <a:ext cx="4356847" cy="461665"/>
          </a:xfrm>
          <a:prstGeom prst="rect">
            <a:avLst/>
          </a:prstGeom>
          <a:noFill/>
        </p:spPr>
        <p:txBody>
          <a:bodyPr wrap="square" rtlCol="0">
            <a:spAutoFit/>
          </a:bodyPr>
          <a:lstStyle/>
          <a:p>
            <a:r>
              <a:rPr lang="fr-FR" sz="2400" b="1" dirty="0" smtClean="0"/>
              <a:t>1. La chaine alimentaire</a:t>
            </a:r>
            <a:endParaRPr lang="fr-FR" sz="2400" b="1" dirty="0"/>
          </a:p>
        </p:txBody>
      </p:sp>
    </p:spTree>
    <p:extLst>
      <p:ext uri="{BB962C8B-B14F-4D97-AF65-F5344CB8AC3E}">
        <p14:creationId xmlns:p14="http://schemas.microsoft.com/office/powerpoint/2010/main" val="95332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0"/>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2" grpId="0"/>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91016" y="179295"/>
            <a:ext cx="8596668" cy="627529"/>
          </a:xfrm>
        </p:spPr>
        <p:txBody>
          <a:bodyPr>
            <a:normAutofit fontScale="90000"/>
          </a:bodyPr>
          <a:lstStyle/>
          <a:p>
            <a:r>
              <a:rPr lang="fr-FR" dirty="0" smtClean="0"/>
              <a:t>2. Le réseau trophique</a:t>
            </a:r>
            <a:endParaRPr lang="fr-FR" dirty="0"/>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96066" y="1032734"/>
            <a:ext cx="8186569" cy="5418081"/>
          </a:xfrm>
        </p:spPr>
      </p:pic>
    </p:spTree>
    <p:extLst>
      <p:ext uri="{BB962C8B-B14F-4D97-AF65-F5344CB8AC3E}">
        <p14:creationId xmlns:p14="http://schemas.microsoft.com/office/powerpoint/2010/main" val="982405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677334" y="437478"/>
            <a:ext cx="8596668" cy="627529"/>
          </a:xfrm>
        </p:spPr>
        <p:txBody>
          <a:bodyPr>
            <a:normAutofit fontScale="90000"/>
          </a:bodyPr>
          <a:lstStyle/>
          <a:p>
            <a:r>
              <a:rPr lang="fr-FR" b="1" dirty="0" smtClean="0"/>
              <a:t>2. Le réseau trophique (suite)</a:t>
            </a:r>
            <a:endParaRPr lang="fr-FR" b="1" dirty="0"/>
          </a:p>
        </p:txBody>
      </p:sp>
      <p:sp>
        <p:nvSpPr>
          <p:cNvPr id="5" name="Espace réservé du contenu 2"/>
          <p:cNvSpPr>
            <a:spLocks noGrp="1"/>
          </p:cNvSpPr>
          <p:nvPr>
            <p:ph idx="1"/>
          </p:nvPr>
        </p:nvSpPr>
        <p:spPr>
          <a:xfrm>
            <a:off x="677334" y="1237129"/>
            <a:ext cx="8596668" cy="4804233"/>
          </a:xfrm>
        </p:spPr>
        <p:txBody>
          <a:bodyPr/>
          <a:lstStyle/>
          <a:p>
            <a:r>
              <a:rPr lang="fr-FR" sz="2800" dirty="0" smtClean="0"/>
              <a:t>Le maillon en commun entre les 6 chaines alimentaires est l ’élodée, son niveau trophique est un producteur</a:t>
            </a:r>
          </a:p>
          <a:p>
            <a:r>
              <a:rPr lang="fr-FR" sz="2800" dirty="0" smtClean="0"/>
              <a:t>Les plantes vertes constituent toujours le premier maillon de toutes chaines et réseaux trophiques car elles sont capables de produire leur propre matière organique par le phénomène de la </a:t>
            </a:r>
            <a:r>
              <a:rPr lang="fr-FR" sz="2800" b="1" dirty="0" smtClean="0"/>
              <a:t>photosynthèse</a:t>
            </a:r>
            <a:r>
              <a:rPr lang="fr-FR" sz="2800" dirty="0" smtClean="0"/>
              <a:t>. Elles sont donc des </a:t>
            </a:r>
            <a:r>
              <a:rPr lang="fr-FR" sz="2800" b="1" dirty="0" smtClean="0"/>
              <a:t>producteurs</a:t>
            </a:r>
            <a:r>
              <a:rPr lang="fr-FR" sz="2800" dirty="0" smtClean="0"/>
              <a:t> </a:t>
            </a:r>
            <a:r>
              <a:rPr lang="fr-FR" sz="2800" b="1" dirty="0" smtClean="0"/>
              <a:t>autotrophes.</a:t>
            </a:r>
          </a:p>
          <a:p>
            <a:endParaRPr lang="fr-FR" dirty="0"/>
          </a:p>
        </p:txBody>
      </p:sp>
    </p:spTree>
    <p:extLst>
      <p:ext uri="{BB962C8B-B14F-4D97-AF65-F5344CB8AC3E}">
        <p14:creationId xmlns:p14="http://schemas.microsoft.com/office/powerpoint/2010/main" val="950977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3089" y="179294"/>
            <a:ext cx="8596668" cy="1320800"/>
          </a:xfrm>
        </p:spPr>
        <p:txBody>
          <a:bodyPr>
            <a:noAutofit/>
          </a:bodyPr>
          <a:lstStyle/>
          <a:p>
            <a:pPr algn="just"/>
            <a:r>
              <a:rPr lang="fr-FR" sz="3200" b="1" dirty="0" smtClean="0"/>
              <a:t>3. Quelques techniques de détermination du régime alimentaire</a:t>
            </a:r>
            <a:endParaRPr lang="fr-FR" sz="3200" b="1" dirty="0"/>
          </a:p>
        </p:txBody>
      </p:sp>
      <p:pic>
        <p:nvPicPr>
          <p:cNvPr id="1026" name="Picture 2" descr="Résultat de recherche d'images pour &quot;pelote de réjection de la chouette effraie&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515" y="1500094"/>
            <a:ext cx="3703449" cy="45026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associé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6086" y="1500093"/>
            <a:ext cx="5192936" cy="4502673"/>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580515" y="6207162"/>
            <a:ext cx="3703449" cy="400110"/>
          </a:xfrm>
          <a:prstGeom prst="rect">
            <a:avLst/>
          </a:prstGeom>
          <a:noFill/>
        </p:spPr>
        <p:txBody>
          <a:bodyPr wrap="square" rtlCol="0">
            <a:spAutoFit/>
          </a:bodyPr>
          <a:lstStyle/>
          <a:p>
            <a:pPr algn="ctr"/>
            <a:r>
              <a:rPr lang="fr-FR" sz="2000" dirty="0" smtClean="0"/>
              <a:t>La chouette effraie</a:t>
            </a:r>
            <a:endParaRPr lang="fr-FR" sz="2000" dirty="0"/>
          </a:p>
        </p:txBody>
      </p:sp>
      <p:sp>
        <p:nvSpPr>
          <p:cNvPr id="5" name="ZoneTexte 4"/>
          <p:cNvSpPr txBox="1"/>
          <p:nvPr/>
        </p:nvSpPr>
        <p:spPr>
          <a:xfrm>
            <a:off x="4456086" y="6207162"/>
            <a:ext cx="5064432" cy="400110"/>
          </a:xfrm>
          <a:prstGeom prst="rect">
            <a:avLst/>
          </a:prstGeom>
          <a:noFill/>
        </p:spPr>
        <p:txBody>
          <a:bodyPr wrap="square" rtlCol="0">
            <a:spAutoFit/>
          </a:bodyPr>
          <a:lstStyle/>
          <a:p>
            <a:pPr algn="ctr"/>
            <a:r>
              <a:rPr lang="fr-FR" sz="2000" dirty="0" smtClean="0"/>
              <a:t>L’analyse de la pelote de réjection </a:t>
            </a:r>
            <a:endParaRPr lang="fr-FR" sz="2000" dirty="0"/>
          </a:p>
        </p:txBody>
      </p:sp>
    </p:spTree>
    <p:extLst>
      <p:ext uri="{BB962C8B-B14F-4D97-AF65-F5344CB8AC3E}">
        <p14:creationId xmlns:p14="http://schemas.microsoft.com/office/powerpoint/2010/main" val="2366636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7334" y="1108039"/>
            <a:ext cx="4055632" cy="4933324"/>
          </a:xfrm>
        </p:spPr>
        <p:txBody>
          <a:bodyPr>
            <a:noAutofit/>
          </a:bodyPr>
          <a:lstStyle/>
          <a:p>
            <a:r>
              <a:rPr lang="fr-FR" sz="2800" b="1" dirty="0" smtClean="0"/>
              <a:t>a</a:t>
            </a:r>
            <a:r>
              <a:rPr lang="fr-FR" sz="2400" dirty="0" smtClean="0"/>
              <a:t>. D’après les résultats l’analyse de la pelote de réjection, on observe qu’elle est composée surtout des os de petits mammifères comme les </a:t>
            </a:r>
            <a:r>
              <a:rPr lang="fr-FR" sz="2400" b="1" dirty="0" smtClean="0"/>
              <a:t>campagnols</a:t>
            </a:r>
            <a:r>
              <a:rPr lang="fr-FR" sz="2400" dirty="0" smtClean="0"/>
              <a:t>, les </a:t>
            </a:r>
            <a:r>
              <a:rPr lang="fr-FR" sz="2400" b="1" dirty="0" smtClean="0"/>
              <a:t>musaraignes</a:t>
            </a:r>
            <a:r>
              <a:rPr lang="fr-FR" sz="2400" dirty="0" smtClean="0"/>
              <a:t>, les </a:t>
            </a:r>
            <a:r>
              <a:rPr lang="fr-FR" sz="2400" b="1" dirty="0" smtClean="0"/>
              <a:t>mulots</a:t>
            </a:r>
            <a:r>
              <a:rPr lang="fr-FR" sz="2400" dirty="0" smtClean="0"/>
              <a:t> et les </a:t>
            </a:r>
            <a:r>
              <a:rPr lang="fr-FR" sz="2400" b="1" dirty="0" smtClean="0"/>
              <a:t>souris</a:t>
            </a:r>
            <a:r>
              <a:rPr lang="fr-FR" sz="2400" dirty="0" smtClean="0"/>
              <a:t>.</a:t>
            </a:r>
          </a:p>
          <a:p>
            <a:r>
              <a:rPr lang="fr-FR" sz="2400" dirty="0"/>
              <a:t>O</a:t>
            </a:r>
            <a:r>
              <a:rPr lang="fr-FR" sz="2400" dirty="0" smtClean="0"/>
              <a:t>n déduit donc que la couette effraie est un animal </a:t>
            </a:r>
            <a:r>
              <a:rPr lang="fr-FR" sz="2400" b="1" dirty="0" smtClean="0"/>
              <a:t>carnivore</a:t>
            </a:r>
            <a:r>
              <a:rPr lang="fr-FR" sz="2400" dirty="0" smtClean="0"/>
              <a:t>.</a:t>
            </a:r>
            <a:endParaRPr lang="fr-FR" sz="2400" dirty="0"/>
          </a:p>
        </p:txBody>
      </p:sp>
      <p:pic>
        <p:nvPicPr>
          <p:cNvPr id="2050" name="Picture 2" descr="Résultat de recherche d'images pour &quot;régime alimentaire de la chouette effraie&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2966" y="1541838"/>
            <a:ext cx="4938159" cy="4065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240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7334" y="817581"/>
            <a:ext cx="8596668" cy="5223781"/>
          </a:xfrm>
        </p:spPr>
        <p:txBody>
          <a:bodyPr>
            <a:normAutofit/>
          </a:bodyPr>
          <a:lstStyle/>
          <a:p>
            <a:pPr marL="0" indent="0">
              <a:buNone/>
            </a:pPr>
            <a:r>
              <a:rPr lang="fr-FR" sz="2800" b="1" dirty="0" smtClean="0"/>
              <a:t>b. </a:t>
            </a:r>
            <a:r>
              <a:rPr lang="fr-FR" sz="2800" dirty="0" smtClean="0"/>
              <a:t>les différents moyens qui nous renseigner sur le régime alimentaire d’un animal sont : </a:t>
            </a:r>
          </a:p>
          <a:p>
            <a:pPr marL="538163" indent="-269875">
              <a:lnSpc>
                <a:spcPct val="150000"/>
              </a:lnSpc>
            </a:pPr>
            <a:r>
              <a:rPr lang="fr-FR" sz="2400" dirty="0" smtClean="0"/>
              <a:t>L’observation directe du comportement de l’animal par l’</a:t>
            </a:r>
            <a:r>
              <a:rPr lang="fr-FR" sz="2400" dirty="0" err="1" smtClean="0"/>
              <a:t>oeil</a:t>
            </a:r>
            <a:r>
              <a:rPr lang="fr-FR" sz="2400" dirty="0" smtClean="0"/>
              <a:t> nu.</a:t>
            </a:r>
          </a:p>
          <a:p>
            <a:pPr marL="538163" indent="-269875">
              <a:lnSpc>
                <a:spcPct val="150000"/>
              </a:lnSpc>
            </a:pPr>
            <a:r>
              <a:rPr lang="fr-FR" sz="2400" dirty="0" smtClean="0"/>
              <a:t>La dissection de la pelote de réjection (</a:t>
            </a:r>
            <a:r>
              <a:rPr lang="fr-FR" sz="2400" b="1" dirty="0" smtClean="0"/>
              <a:t>rapaces</a:t>
            </a:r>
            <a:r>
              <a:rPr lang="fr-FR" sz="2400" dirty="0" smtClean="0"/>
              <a:t>)</a:t>
            </a:r>
          </a:p>
          <a:p>
            <a:pPr marL="538163" indent="-269875">
              <a:lnSpc>
                <a:spcPct val="150000"/>
              </a:lnSpc>
            </a:pPr>
            <a:r>
              <a:rPr lang="fr-FR" sz="2400" dirty="0" smtClean="0"/>
              <a:t>L’observation des traces laissées sur les aliments </a:t>
            </a:r>
          </a:p>
          <a:p>
            <a:pPr marL="538163" indent="-269875">
              <a:lnSpc>
                <a:spcPct val="150000"/>
              </a:lnSpc>
            </a:pPr>
            <a:r>
              <a:rPr lang="fr-FR" sz="2400" dirty="0" smtClean="0"/>
              <a:t>L’analyse des crottes (excréments solides des animaux)</a:t>
            </a:r>
          </a:p>
          <a:p>
            <a:pPr marL="538163" indent="-269875">
              <a:lnSpc>
                <a:spcPct val="150000"/>
              </a:lnSpc>
            </a:pPr>
            <a:r>
              <a:rPr lang="fr-FR" sz="2400" dirty="0" smtClean="0"/>
              <a:t>L’analyse du contenu de l’estomac de l’animal</a:t>
            </a:r>
          </a:p>
          <a:p>
            <a:endParaRPr lang="fr-FR" sz="2800" dirty="0" smtClean="0"/>
          </a:p>
          <a:p>
            <a:endParaRPr lang="fr-FR" sz="2800" dirty="0" smtClean="0"/>
          </a:p>
          <a:p>
            <a:endParaRPr lang="fr-FR" sz="2800" dirty="0" smtClean="0"/>
          </a:p>
          <a:p>
            <a:endParaRPr lang="fr-FR" sz="2800" dirty="0"/>
          </a:p>
        </p:txBody>
      </p:sp>
    </p:spTree>
    <p:extLst>
      <p:ext uri="{BB962C8B-B14F-4D97-AF65-F5344CB8AC3E}">
        <p14:creationId xmlns:p14="http://schemas.microsoft.com/office/powerpoint/2010/main" val="2125256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692075"/>
          </a:xfrm>
        </p:spPr>
        <p:txBody>
          <a:bodyPr/>
          <a:lstStyle/>
          <a:p>
            <a:r>
              <a:rPr lang="fr-FR" dirty="0" smtClean="0"/>
              <a:t>III. Les pyramides écologiques </a:t>
            </a:r>
            <a:endParaRPr lang="fr-FR" dirty="0"/>
          </a:p>
        </p:txBody>
      </p:sp>
      <p:sp>
        <p:nvSpPr>
          <p:cNvPr id="3" name="Espace réservé du contenu 2"/>
          <p:cNvSpPr>
            <a:spLocks noGrp="1"/>
          </p:cNvSpPr>
          <p:nvPr>
            <p:ph idx="1"/>
          </p:nvPr>
        </p:nvSpPr>
        <p:spPr>
          <a:xfrm>
            <a:off x="677333" y="1301675"/>
            <a:ext cx="8735607" cy="494852"/>
          </a:xfrm>
        </p:spPr>
        <p:txBody>
          <a:bodyPr>
            <a:normAutofit/>
          </a:bodyPr>
          <a:lstStyle/>
          <a:p>
            <a:pPr>
              <a:buAutoNum type="arabicPeriod"/>
            </a:pPr>
            <a:r>
              <a:rPr lang="fr-FR" sz="2400" b="1" dirty="0" smtClean="0"/>
              <a:t>Cycle de la matière dans un écosystème</a:t>
            </a:r>
          </a:p>
          <a:p>
            <a:pPr marL="0" indent="0">
              <a:buNone/>
            </a:pPr>
            <a:endParaRPr lang="fr-FR" sz="2400" b="1"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064" y="1993750"/>
            <a:ext cx="9239347" cy="4719022"/>
          </a:xfrm>
          <a:prstGeom prst="rect">
            <a:avLst/>
          </a:prstGeom>
        </p:spPr>
      </p:pic>
    </p:spTree>
    <p:extLst>
      <p:ext uri="{BB962C8B-B14F-4D97-AF65-F5344CB8AC3E}">
        <p14:creationId xmlns:p14="http://schemas.microsoft.com/office/powerpoint/2010/main" val="262238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9219700" cy="1320800"/>
          </a:xfrm>
        </p:spPr>
        <p:txBody>
          <a:bodyPr/>
          <a:lstStyle/>
          <a:p>
            <a:endParaRPr lang="fr-FR" dirty="0"/>
          </a:p>
        </p:txBody>
      </p:sp>
      <p:sp>
        <p:nvSpPr>
          <p:cNvPr id="3" name="Espace réservé du contenu 2"/>
          <p:cNvSpPr>
            <a:spLocks noGrp="1"/>
          </p:cNvSpPr>
          <p:nvPr>
            <p:ph idx="1"/>
          </p:nvPr>
        </p:nvSpPr>
        <p:spPr>
          <a:xfrm>
            <a:off x="677333" y="2160589"/>
            <a:ext cx="9219701" cy="3880773"/>
          </a:xfrm>
        </p:spPr>
        <p:txBody>
          <a:bodyPr/>
          <a:lstStyle/>
          <a:p>
            <a:pPr algn="just"/>
            <a:r>
              <a:rPr lang="fr-FR" sz="2800" dirty="0"/>
              <a:t>Dans un écosystème, les décomposeurs jouent un rôle très important, car ils permettent la décomposition de la matière organique morte (litière) issue des différents maillons et de la minéraliser afin qu’elle soit réutilisée par les producteurs primaires, ainsi la matière est recyclée.</a:t>
            </a:r>
          </a:p>
          <a:p>
            <a:pPr marL="0" indent="0">
              <a:buNone/>
            </a:pPr>
            <a:endParaRPr lang="fr-FR" dirty="0"/>
          </a:p>
        </p:txBody>
      </p:sp>
    </p:spTree>
    <p:extLst>
      <p:ext uri="{BB962C8B-B14F-4D97-AF65-F5344CB8AC3E}">
        <p14:creationId xmlns:p14="http://schemas.microsoft.com/office/powerpoint/2010/main" val="13251127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rappel</a:t>
            </a:r>
            <a:endParaRPr lang="fr-FR" dirty="0"/>
          </a:p>
        </p:txBody>
      </p:sp>
      <p:sp>
        <p:nvSpPr>
          <p:cNvPr id="3" name="Espace réservé du contenu 2"/>
          <p:cNvSpPr>
            <a:spLocks noGrp="1"/>
          </p:cNvSpPr>
          <p:nvPr>
            <p:ph idx="1"/>
          </p:nvPr>
        </p:nvSpPr>
        <p:spPr/>
        <p:txBody>
          <a:bodyPr>
            <a:normAutofit/>
          </a:bodyPr>
          <a:lstStyle/>
          <a:p>
            <a:r>
              <a:rPr lang="fr-FR" sz="2800" dirty="0" smtClean="0"/>
              <a:t>La chaine alimentaire</a:t>
            </a:r>
          </a:p>
          <a:p>
            <a:r>
              <a:rPr lang="fr-FR" sz="2800" dirty="0" smtClean="0"/>
              <a:t>Régime alimentaire </a:t>
            </a:r>
          </a:p>
          <a:p>
            <a:r>
              <a:rPr lang="fr-FR" sz="2800" dirty="0" smtClean="0"/>
              <a:t>Niveau trophique </a:t>
            </a:r>
          </a:p>
          <a:p>
            <a:r>
              <a:rPr lang="fr-FR" sz="2800" dirty="0" smtClean="0"/>
              <a:t>Le réseau trophique</a:t>
            </a:r>
          </a:p>
          <a:p>
            <a:r>
              <a:rPr lang="fr-FR" sz="2800" dirty="0" smtClean="0"/>
              <a:t>Détermination du régime alimentaire </a:t>
            </a:r>
          </a:p>
          <a:p>
            <a:r>
              <a:rPr lang="fr-FR" sz="2800" dirty="0" smtClean="0"/>
              <a:t>Le recyclage de la matière organique </a:t>
            </a:r>
            <a:endParaRPr lang="fr-FR" sz="2800" dirty="0"/>
          </a:p>
        </p:txBody>
      </p:sp>
    </p:spTree>
    <p:extLst>
      <p:ext uri="{BB962C8B-B14F-4D97-AF65-F5344CB8AC3E}">
        <p14:creationId xmlns:p14="http://schemas.microsoft.com/office/powerpoint/2010/main" val="226236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233082"/>
            <a:ext cx="8596668" cy="681318"/>
          </a:xfrm>
        </p:spPr>
        <p:txBody>
          <a:bodyPr>
            <a:noAutofit/>
          </a:bodyPr>
          <a:lstStyle/>
          <a:p>
            <a:r>
              <a:rPr lang="fr-FR" sz="2800" dirty="0" smtClean="0"/>
              <a:t>2. </a:t>
            </a:r>
            <a:r>
              <a:rPr lang="fr-FR" sz="2800" b="1" dirty="0"/>
              <a:t>Les </a:t>
            </a:r>
            <a:r>
              <a:rPr lang="fr-FR" sz="2800" b="1"/>
              <a:t>pyramides </a:t>
            </a:r>
            <a:r>
              <a:rPr lang="fr-FR" sz="2800" b="1" smtClean="0"/>
              <a:t>écologiques (doc 2 P 102) </a:t>
            </a:r>
            <a:r>
              <a:rPr lang="fr-FR" sz="2800" b="1" dirty="0"/>
              <a:t/>
            </a:r>
            <a:br>
              <a:rPr lang="fr-FR" sz="2800" b="1" dirty="0"/>
            </a:br>
            <a:endParaRPr lang="fr-FR" sz="2800" dirty="0"/>
          </a:p>
        </p:txBody>
      </p:sp>
      <p:pic>
        <p:nvPicPr>
          <p:cNvPr id="3074" name="Picture 2" descr="Image associé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8611" y="914401"/>
            <a:ext cx="9144000" cy="5723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862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7334" y="2323652"/>
            <a:ext cx="8596668" cy="4534348"/>
          </a:xfrm>
        </p:spPr>
        <p:txBody>
          <a:bodyPr>
            <a:noAutofit/>
          </a:bodyPr>
          <a:lstStyle/>
          <a:p>
            <a:pPr algn="just"/>
            <a:r>
              <a:rPr lang="fr-FR" sz="2000" dirty="0" smtClean="0"/>
              <a:t>On distingue trois types de pyramides : Pyramide d’énergie, pyramide de nombre et pyramide de biomasse.</a:t>
            </a:r>
          </a:p>
          <a:p>
            <a:pPr algn="just"/>
            <a:r>
              <a:rPr lang="fr-FR" sz="2000" dirty="0" smtClean="0"/>
              <a:t>Généralement, le nombre des individus, la biomasse ainsi que l’énergie diminuent en passant d’un niveau trophique à un autre en allant des producteurs à la base de la pyramide vers les consommateurs au sommet. Ce qui montre que chaque niveau utilise une partie de la matière et de l’énergie reçus du niveau précèdent avant de transférer le reste au niveau suivant.</a:t>
            </a:r>
          </a:p>
          <a:p>
            <a:pPr algn="just"/>
            <a:r>
              <a:rPr lang="fr-FR" sz="2000" b="1" dirty="0" smtClean="0"/>
              <a:t>On déduit donc qu’il y a une perte de la matière et de l’énergie en passant d’un niveau trophique à un autre </a:t>
            </a:r>
          </a:p>
          <a:p>
            <a:pPr marL="355600" indent="0" algn="just">
              <a:buNone/>
            </a:pPr>
            <a:r>
              <a:rPr lang="fr-FR" sz="2000" b="1" dirty="0" smtClean="0"/>
              <a:t>Remarque : </a:t>
            </a:r>
            <a:r>
              <a:rPr lang="fr-FR" sz="2000" dirty="0"/>
              <a:t>Les détritivores et décomposeurs ne sont pas toujours représentés dans ces pyramides mais ils jouent un rôle essentiel dans le cycle de la matière.</a:t>
            </a:r>
            <a:endParaRPr lang="fr-FR" sz="2000" b="1" dirty="0" smtClean="0"/>
          </a:p>
        </p:txBody>
      </p:sp>
      <p:pic>
        <p:nvPicPr>
          <p:cNvPr id="4" name="Image 3"/>
          <p:cNvPicPr>
            <a:picLocks noChangeAspect="1"/>
          </p:cNvPicPr>
          <p:nvPr/>
        </p:nvPicPr>
        <p:blipFill>
          <a:blip r:embed="rId2"/>
          <a:stretch>
            <a:fillRect/>
          </a:stretch>
        </p:blipFill>
        <p:spPr>
          <a:xfrm>
            <a:off x="547460" y="301214"/>
            <a:ext cx="8856416" cy="1892742"/>
          </a:xfrm>
          <a:prstGeom prst="rect">
            <a:avLst/>
          </a:prstGeom>
        </p:spPr>
      </p:pic>
      <p:sp>
        <p:nvSpPr>
          <p:cNvPr id="5" name="ZoneTexte 4"/>
          <p:cNvSpPr txBox="1"/>
          <p:nvPr/>
        </p:nvSpPr>
        <p:spPr>
          <a:xfrm>
            <a:off x="677334" y="376518"/>
            <a:ext cx="3292238" cy="369332"/>
          </a:xfrm>
          <a:prstGeom prst="rect">
            <a:avLst/>
          </a:prstGeom>
          <a:noFill/>
        </p:spPr>
        <p:txBody>
          <a:bodyPr wrap="square" rtlCol="0">
            <a:spAutoFit/>
          </a:bodyPr>
          <a:lstStyle/>
          <a:p>
            <a:r>
              <a:rPr lang="fr-FR" dirty="0" smtClean="0"/>
              <a:t>Pyramide de biomasse</a:t>
            </a:r>
            <a:endParaRPr lang="fr-FR" dirty="0"/>
          </a:p>
        </p:txBody>
      </p:sp>
    </p:spTree>
    <p:extLst>
      <p:ext uri="{BB962C8B-B14F-4D97-AF65-F5344CB8AC3E}">
        <p14:creationId xmlns:p14="http://schemas.microsoft.com/office/powerpoint/2010/main" val="3998676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659802"/>
          </a:xfrm>
        </p:spPr>
        <p:txBody>
          <a:bodyPr/>
          <a:lstStyle/>
          <a:p>
            <a:r>
              <a:rPr lang="fr-FR" dirty="0" smtClean="0"/>
              <a:t>3. Production primaire et secondaire</a:t>
            </a:r>
            <a:endParaRPr lang="fr-FR" dirty="0"/>
          </a:p>
        </p:txBody>
      </p:sp>
      <p:sp>
        <p:nvSpPr>
          <p:cNvPr id="3" name="Espace réservé du contenu 2"/>
          <p:cNvSpPr>
            <a:spLocks noGrp="1"/>
          </p:cNvSpPr>
          <p:nvPr>
            <p:ph idx="1"/>
          </p:nvPr>
        </p:nvSpPr>
        <p:spPr>
          <a:xfrm>
            <a:off x="677334" y="1387737"/>
            <a:ext cx="8596668" cy="5163670"/>
          </a:xfrm>
        </p:spPr>
        <p:txBody>
          <a:bodyPr>
            <a:normAutofit fontScale="92500" lnSpcReduction="10000"/>
          </a:bodyPr>
          <a:lstStyle/>
          <a:p>
            <a:pPr algn="just">
              <a:buFont typeface="Wingdings" panose="05000000000000000000" pitchFamily="2" charset="2"/>
              <a:buChar char="Ø"/>
            </a:pPr>
            <a:r>
              <a:rPr lang="fr-FR" sz="2400" b="1" u="sng" dirty="0" smtClean="0"/>
              <a:t>La production primaire </a:t>
            </a:r>
            <a:r>
              <a:rPr lang="fr-FR" sz="2400" dirty="0" smtClean="0"/>
              <a:t>: la quantité de la matière organique produite par les producteurs, et on distingue entre la production primaire brute et nette :</a:t>
            </a:r>
            <a:endParaRPr lang="fr-FR" sz="2400" u="sng" dirty="0" smtClean="0"/>
          </a:p>
          <a:p>
            <a:pPr marL="538163" indent="-182563" algn="just">
              <a:buFont typeface="Wingdings" panose="05000000000000000000" pitchFamily="2" charset="2"/>
              <a:buChar char="q"/>
            </a:pPr>
            <a:r>
              <a:rPr lang="fr-FR" sz="2400" b="1" u="sng" dirty="0" smtClean="0"/>
              <a:t>La </a:t>
            </a:r>
            <a:r>
              <a:rPr lang="fr-FR" sz="2400" b="1" u="sng" dirty="0"/>
              <a:t>production primaire brute (PPB)</a:t>
            </a:r>
            <a:r>
              <a:rPr lang="fr-FR" sz="2400" b="1" dirty="0"/>
              <a:t> </a:t>
            </a:r>
            <a:r>
              <a:rPr lang="fr-FR" sz="2400" dirty="0"/>
              <a:t>: la quantité de la matière organique produite par le processus de la photosynthèse. On peut dire aussi qu’elle s’agit de l’énergie totale assimilée par les producteurs par le bais de la photosynthèse.</a:t>
            </a:r>
          </a:p>
          <a:p>
            <a:pPr marL="538163" indent="-182563" algn="just">
              <a:buFont typeface="Wingdings" panose="05000000000000000000" pitchFamily="2" charset="2"/>
              <a:buChar char="q"/>
            </a:pPr>
            <a:r>
              <a:rPr lang="fr-FR" sz="2400" b="1" u="sng" dirty="0"/>
              <a:t>La respiration (R)</a:t>
            </a:r>
            <a:r>
              <a:rPr lang="fr-FR" sz="2400" dirty="0"/>
              <a:t> : correspond à  l'énergie utilisée par la plante pour la respiration.</a:t>
            </a:r>
          </a:p>
          <a:p>
            <a:pPr marL="538163" indent="-182563" algn="just">
              <a:buFont typeface="Wingdings" panose="05000000000000000000" pitchFamily="2" charset="2"/>
              <a:buChar char="q"/>
            </a:pPr>
            <a:r>
              <a:rPr lang="fr-FR" sz="2400" b="1" u="sng" dirty="0"/>
              <a:t>La production primaire nette (PPN)</a:t>
            </a:r>
            <a:r>
              <a:rPr lang="fr-FR" sz="2400" b="1" dirty="0"/>
              <a:t> </a:t>
            </a:r>
            <a:r>
              <a:rPr lang="fr-FR" sz="2400" dirty="0"/>
              <a:t>: PPB – </a:t>
            </a:r>
            <a:r>
              <a:rPr lang="fr-FR" sz="2400" dirty="0" smtClean="0"/>
              <a:t>R</a:t>
            </a:r>
            <a:endParaRPr lang="fr-FR" sz="2400" dirty="0"/>
          </a:p>
          <a:p>
            <a:pPr algn="just">
              <a:buFont typeface="Wingdings" panose="05000000000000000000" pitchFamily="2" charset="2"/>
              <a:buChar char="Ø"/>
            </a:pPr>
            <a:r>
              <a:rPr lang="fr-FR" sz="2400" b="1" u="sng" dirty="0"/>
              <a:t>La production </a:t>
            </a:r>
            <a:r>
              <a:rPr lang="fr-FR" sz="2400" b="1" u="sng" dirty="0" smtClean="0"/>
              <a:t>secondaire: </a:t>
            </a:r>
            <a:r>
              <a:rPr lang="fr-FR" sz="2400" dirty="0"/>
              <a:t>la quantité de la matière organique produite par les </a:t>
            </a:r>
            <a:r>
              <a:rPr lang="fr-FR" sz="2400" dirty="0" smtClean="0"/>
              <a:t>consommateurs, </a:t>
            </a:r>
            <a:r>
              <a:rPr lang="fr-FR" sz="2400" dirty="0"/>
              <a:t>et on distingue entre la production </a:t>
            </a:r>
            <a:r>
              <a:rPr lang="fr-FR" sz="2400" dirty="0" smtClean="0"/>
              <a:t>secondaire brute </a:t>
            </a:r>
            <a:r>
              <a:rPr lang="fr-FR" sz="2400" dirty="0"/>
              <a:t>et nette :</a:t>
            </a:r>
            <a:endParaRPr lang="fr-FR" sz="2400" u="sng" dirty="0"/>
          </a:p>
          <a:p>
            <a:pPr marL="0" indent="0">
              <a:buNone/>
            </a:pPr>
            <a:endParaRPr lang="fr-FR" dirty="0"/>
          </a:p>
        </p:txBody>
      </p:sp>
    </p:spTree>
    <p:extLst>
      <p:ext uri="{BB962C8B-B14F-4D97-AF65-F5344CB8AC3E}">
        <p14:creationId xmlns:p14="http://schemas.microsoft.com/office/powerpoint/2010/main" val="32914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606014"/>
          </a:xfrm>
        </p:spPr>
        <p:txBody>
          <a:bodyPr>
            <a:normAutofit fontScale="90000"/>
          </a:bodyPr>
          <a:lstStyle/>
          <a:p>
            <a:pPr marL="742950" indent="-742950">
              <a:buFont typeface="+mj-lt"/>
              <a:buAutoNum type="alphaLcPeriod"/>
            </a:pPr>
            <a:r>
              <a:rPr lang="fr-FR" dirty="0" smtClean="0"/>
              <a:t>Les rendements écologiques </a:t>
            </a:r>
            <a:endParaRPr lang="fr-FR" dirty="0"/>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677334" y="1333949"/>
                <a:ext cx="8596668" cy="4707414"/>
              </a:xfrm>
            </p:spPr>
            <p:txBody>
              <a:bodyPr>
                <a:normAutofit/>
              </a:bodyPr>
              <a:lstStyle/>
              <a:p>
                <a:r>
                  <a:rPr lang="fr-FR" sz="2400" dirty="0" smtClean="0"/>
                  <a:t>On distingue entre : </a:t>
                </a:r>
              </a:p>
              <a:p>
                <a:pPr marL="623888" indent="-268288">
                  <a:buFont typeface="Wingdings" panose="05000000000000000000" pitchFamily="2" charset="2"/>
                  <a:buChar char="q"/>
                </a:pPr>
                <a:r>
                  <a:rPr lang="fr-FR" sz="2400" dirty="0" smtClean="0"/>
                  <a:t>Le </a:t>
                </a:r>
                <a:r>
                  <a:rPr lang="fr-FR" sz="2400" b="1" u="sng" dirty="0" smtClean="0"/>
                  <a:t>rendement de production nette</a:t>
                </a:r>
                <a:r>
                  <a:rPr lang="fr-FR" sz="2400" b="1" dirty="0" smtClean="0"/>
                  <a:t> </a:t>
                </a:r>
                <a:r>
                  <a:rPr lang="fr-FR" sz="2400" dirty="0" smtClean="0"/>
                  <a:t>ou </a:t>
                </a:r>
                <a:r>
                  <a:rPr lang="fr-FR" sz="2400" b="1" u="sng" dirty="0" smtClean="0"/>
                  <a:t>rendement d’assimilation</a:t>
                </a:r>
                <a:r>
                  <a:rPr lang="fr-FR" sz="2400" b="1" dirty="0" smtClean="0"/>
                  <a:t> </a:t>
                </a:r>
                <a:r>
                  <a:rPr lang="fr-FR" sz="2400" dirty="0" smtClean="0"/>
                  <a:t>qu’on peut calculer par la formule suivante : </a:t>
                </a:r>
                <a14:m>
                  <m:oMath xmlns:m="http://schemas.openxmlformats.org/officeDocument/2006/math">
                    <m:f>
                      <m:fPr>
                        <m:ctrlPr>
                          <a:rPr lang="fr-FR" sz="3600" b="1" i="1" smtClean="0">
                            <a:solidFill>
                              <a:srgbClr val="FF0000"/>
                            </a:solidFill>
                            <a:latin typeface="Cambria Math" panose="02040503050406030204" pitchFamily="18" charset="0"/>
                          </a:rPr>
                        </m:ctrlPr>
                      </m:fPr>
                      <m:num>
                        <m:r>
                          <a:rPr lang="fr-FR" sz="3600" b="1" i="1" smtClean="0">
                            <a:solidFill>
                              <a:srgbClr val="FF0000"/>
                            </a:solidFill>
                            <a:latin typeface="Cambria Math" panose="02040503050406030204" pitchFamily="18" charset="0"/>
                          </a:rPr>
                          <m:t>𝑨</m:t>
                        </m:r>
                      </m:num>
                      <m:den>
                        <m:r>
                          <a:rPr lang="fr-FR" sz="3600" b="1" i="1" smtClean="0">
                            <a:solidFill>
                              <a:srgbClr val="FF0000"/>
                            </a:solidFill>
                            <a:latin typeface="Cambria Math" panose="02040503050406030204" pitchFamily="18" charset="0"/>
                          </a:rPr>
                          <m:t>𝑰</m:t>
                        </m:r>
                      </m:den>
                    </m:f>
                  </m:oMath>
                </a14:m>
                <a:r>
                  <a:rPr lang="fr-FR" sz="2400" b="1" dirty="0" smtClean="0">
                    <a:solidFill>
                      <a:srgbClr val="FF0000"/>
                    </a:solidFill>
                  </a:rPr>
                  <a:t> x 100</a:t>
                </a:r>
              </a:p>
              <a:p>
                <a:pPr marL="355600" indent="0">
                  <a:buNone/>
                </a:pPr>
                <a:r>
                  <a:rPr lang="fr-FR" sz="2400" b="1" dirty="0"/>
                  <a:t> </a:t>
                </a:r>
                <a:r>
                  <a:rPr lang="fr-FR" sz="2400" b="1" dirty="0" smtClean="0"/>
                  <a:t>  </a:t>
                </a:r>
                <a:r>
                  <a:rPr lang="fr-FR" sz="2400" dirty="0" smtClean="0"/>
                  <a:t>avec A = matière assimilée et I = matière ingérée </a:t>
                </a:r>
              </a:p>
              <a:p>
                <a:pPr marL="623888" indent="-268288">
                  <a:buFont typeface="Wingdings" panose="05000000000000000000" pitchFamily="2" charset="2"/>
                  <a:buChar char="q"/>
                </a:pPr>
                <a:r>
                  <a:rPr lang="fr-FR" sz="2400" dirty="0" smtClean="0"/>
                  <a:t>Et le </a:t>
                </a:r>
                <a:r>
                  <a:rPr lang="fr-FR" sz="2400" b="1" u="sng" dirty="0" smtClean="0"/>
                  <a:t>rendement énergétique</a:t>
                </a:r>
                <a:r>
                  <a:rPr lang="fr-FR" sz="2400" b="1" dirty="0" smtClean="0"/>
                  <a:t> </a:t>
                </a:r>
                <a:r>
                  <a:rPr lang="fr-FR" sz="2400" dirty="0" smtClean="0"/>
                  <a:t>calculé par la formule suivante  </a:t>
                </a:r>
                <a14:m>
                  <m:oMath xmlns:m="http://schemas.openxmlformats.org/officeDocument/2006/math">
                    <m:f>
                      <m:fPr>
                        <m:ctrlPr>
                          <a:rPr lang="fr-FR" sz="3600" b="1" i="1" smtClean="0">
                            <a:solidFill>
                              <a:srgbClr val="FF0000"/>
                            </a:solidFill>
                            <a:latin typeface="Cambria Math" panose="02040503050406030204" pitchFamily="18" charset="0"/>
                          </a:rPr>
                        </m:ctrlPr>
                      </m:fPr>
                      <m:num>
                        <m:r>
                          <a:rPr lang="fr-FR" sz="3600" b="1" i="1" smtClean="0">
                            <a:solidFill>
                              <a:srgbClr val="FF0000"/>
                            </a:solidFill>
                            <a:latin typeface="Cambria Math" panose="02040503050406030204" pitchFamily="18" charset="0"/>
                          </a:rPr>
                          <m:t>𝑬𝑨</m:t>
                        </m:r>
                      </m:num>
                      <m:den>
                        <m:r>
                          <a:rPr lang="fr-FR" sz="3600" b="1" i="1" smtClean="0">
                            <a:solidFill>
                              <a:srgbClr val="FF0000"/>
                            </a:solidFill>
                            <a:latin typeface="Cambria Math" panose="02040503050406030204" pitchFamily="18" charset="0"/>
                          </a:rPr>
                          <m:t>𝑬𝑰</m:t>
                        </m:r>
                      </m:den>
                    </m:f>
                  </m:oMath>
                </a14:m>
                <a:r>
                  <a:rPr lang="fr-FR" sz="2400" b="1" dirty="0" smtClean="0">
                    <a:solidFill>
                      <a:srgbClr val="FF0000"/>
                    </a:solidFill>
                  </a:rPr>
                  <a:t> x 100 </a:t>
                </a:r>
                <a:endParaRPr lang="fr-FR" sz="2400" b="1" dirty="0" smtClean="0"/>
              </a:p>
              <a:p>
                <a:pPr marL="355600" indent="0">
                  <a:buNone/>
                </a:pPr>
                <a:r>
                  <a:rPr lang="fr-FR" sz="2400" dirty="0" smtClean="0"/>
                  <a:t>   avec EA = énergie assimilée et EI = énergie ingérée </a:t>
                </a:r>
                <a:endParaRPr lang="fr-FR" sz="2400"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677334" y="1333949"/>
                <a:ext cx="8596668" cy="4707414"/>
              </a:xfrm>
              <a:blipFill rotWithShape="0">
                <a:blip r:embed="rId3"/>
                <a:stretch>
                  <a:fillRect l="-567" t="-1036"/>
                </a:stretch>
              </a:blipFill>
            </p:spPr>
            <p:txBody>
              <a:bodyPr/>
              <a:lstStyle/>
              <a:p>
                <a:r>
                  <a:rPr lang="fr-FR">
                    <a:noFill/>
                  </a:rPr>
                  <a:t> </a:t>
                </a:r>
              </a:p>
            </p:txBody>
          </p:sp>
        </mc:Fallback>
      </mc:AlternateContent>
    </p:spTree>
    <p:extLst>
      <p:ext uri="{BB962C8B-B14F-4D97-AF65-F5344CB8AC3E}">
        <p14:creationId xmlns:p14="http://schemas.microsoft.com/office/powerpoint/2010/main" val="283064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55819" y="168537"/>
            <a:ext cx="8596668" cy="670560"/>
          </a:xfrm>
        </p:spPr>
        <p:txBody>
          <a:bodyPr/>
          <a:lstStyle/>
          <a:p>
            <a:r>
              <a:rPr lang="fr-FR" dirty="0" smtClean="0"/>
              <a:t>b. Calcul des rendements </a:t>
            </a:r>
            <a:endParaRPr lang="fr-FR" dirty="0"/>
          </a:p>
        </p:txBody>
      </p:sp>
      <p:sp>
        <p:nvSpPr>
          <p:cNvPr id="3" name="Espace réservé du contenu 2"/>
          <p:cNvSpPr>
            <a:spLocks noGrp="1"/>
          </p:cNvSpPr>
          <p:nvPr>
            <p:ph idx="1"/>
          </p:nvPr>
        </p:nvSpPr>
        <p:spPr>
          <a:xfrm>
            <a:off x="861123" y="968189"/>
            <a:ext cx="8746365" cy="4120179"/>
          </a:xfrm>
        </p:spPr>
        <p:txBody>
          <a:bodyPr/>
          <a:lstStyle/>
          <a:p>
            <a:r>
              <a:rPr lang="fr-FR" sz="2000" b="1" dirty="0" smtClean="0"/>
              <a:t>Rendement</a:t>
            </a:r>
            <a:r>
              <a:rPr lang="fr-FR" b="1" dirty="0" smtClean="0"/>
              <a:t> d’assimilation </a:t>
            </a:r>
            <a:r>
              <a:rPr lang="fr-FR" dirty="0" smtClean="0"/>
              <a:t>:</a:t>
            </a:r>
          </a:p>
          <a:p>
            <a:endParaRPr lang="fr-FR" dirty="0"/>
          </a:p>
          <a:p>
            <a:endParaRPr lang="fr-FR" dirty="0" smtClean="0"/>
          </a:p>
          <a:p>
            <a:endParaRPr lang="fr-FR" dirty="0"/>
          </a:p>
          <a:p>
            <a:endParaRPr lang="fr-FR" dirty="0" smtClean="0"/>
          </a:p>
          <a:p>
            <a:r>
              <a:rPr lang="fr-FR" b="1" dirty="0" smtClean="0"/>
              <a:t>Rendement énergétique : </a:t>
            </a:r>
          </a:p>
          <a:p>
            <a:endParaRPr lang="fr-FR" dirty="0" smtClean="0"/>
          </a:p>
          <a:p>
            <a:pPr marL="0" indent="0">
              <a:buNone/>
            </a:pPr>
            <a:endParaRPr lang="fr-FR" dirty="0"/>
          </a:p>
        </p:txBody>
      </p:sp>
      <mc:AlternateContent xmlns:mc="http://schemas.openxmlformats.org/markup-compatibility/2006" xmlns:a14="http://schemas.microsoft.com/office/drawing/2010/main">
        <mc:Choice Requires="a14">
          <p:graphicFrame>
            <p:nvGraphicFramePr>
              <p:cNvPr id="4" name="Tableau 3"/>
              <p:cNvGraphicFramePr>
                <a:graphicFrameLocks noGrp="1"/>
              </p:cNvGraphicFramePr>
              <p:nvPr>
                <p:extLst>
                  <p:ext uri="{D42A27DB-BD31-4B8C-83A1-F6EECF244321}">
                    <p14:modId xmlns:p14="http://schemas.microsoft.com/office/powerpoint/2010/main" val="282941227"/>
                  </p:ext>
                </p:extLst>
              </p:nvPr>
            </p:nvGraphicFramePr>
            <p:xfrm>
              <a:off x="1038421" y="1429671"/>
              <a:ext cx="9063008" cy="1268984"/>
            </p:xfrm>
            <a:graphic>
              <a:graphicData uri="http://schemas.openxmlformats.org/drawingml/2006/table">
                <a:tbl>
                  <a:tblPr firstRow="1" bandRow="1">
                    <a:tableStyleId>{3B4B98B0-60AC-42C2-AFA5-B58CD77FA1E5}</a:tableStyleId>
                  </a:tblPr>
                  <a:tblGrid>
                    <a:gridCol w="4531504">
                      <a:extLst>
                        <a:ext uri="{9D8B030D-6E8A-4147-A177-3AD203B41FA5}">
                          <a16:colId xmlns:a16="http://schemas.microsoft.com/office/drawing/2014/main" val="20000"/>
                        </a:ext>
                      </a:extLst>
                    </a:gridCol>
                    <a:gridCol w="4531504">
                      <a:extLst>
                        <a:ext uri="{9D8B030D-6E8A-4147-A177-3AD203B41FA5}">
                          <a16:colId xmlns:a16="http://schemas.microsoft.com/office/drawing/2014/main" val="20001"/>
                        </a:ext>
                      </a:extLst>
                    </a:gridCol>
                  </a:tblGrid>
                  <a:tr h="370840">
                    <a:tc>
                      <a:txBody>
                        <a:bodyPr/>
                        <a:lstStyle/>
                        <a:p>
                          <a:r>
                            <a:rPr lang="fr-FR" dirty="0" smtClean="0"/>
                            <a:t>La vache</a:t>
                          </a:r>
                          <a:endParaRPr lang="fr-FR" dirty="0"/>
                        </a:p>
                      </a:txBody>
                      <a:tcPr>
                        <a:lnR w="12700" cap="flat" cmpd="sng" algn="ctr">
                          <a:solidFill>
                            <a:schemeClr val="tx1"/>
                          </a:solidFill>
                          <a:prstDash val="solid"/>
                          <a:round/>
                          <a:headEnd type="none" w="med" len="med"/>
                          <a:tailEnd type="none" w="med" len="med"/>
                        </a:lnR>
                      </a:tcPr>
                    </a:tc>
                    <a:tc>
                      <a:txBody>
                        <a:bodyPr/>
                        <a:lstStyle/>
                        <a:p>
                          <a:r>
                            <a:rPr lang="fr-FR" dirty="0" smtClean="0"/>
                            <a:t>Le criquet </a:t>
                          </a:r>
                          <a:endParaRPr lang="fr-FR"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370840">
                    <a:tc>
                      <a:txBody>
                        <a:bodyPr/>
                        <a:lstStyle/>
                        <a:p>
                          <a:r>
                            <a:rPr lang="fr-FR" dirty="0" smtClean="0"/>
                            <a:t>R = </a:t>
                          </a:r>
                          <a14:m>
                            <m:oMath xmlns:m="http://schemas.openxmlformats.org/officeDocument/2006/math">
                              <m:f>
                                <m:fPr>
                                  <m:ctrlPr>
                                    <a:rPr lang="fr-FR" sz="2400" b="1" i="1" smtClean="0">
                                      <a:latin typeface="Cambria Math" panose="02040503050406030204" pitchFamily="18" charset="0"/>
                                    </a:rPr>
                                  </m:ctrlPr>
                                </m:fPr>
                                <m:num>
                                  <m:r>
                                    <a:rPr lang="fr-FR" sz="2400" b="1" i="1" smtClean="0">
                                      <a:latin typeface="Cambria Math" panose="02040503050406030204" pitchFamily="18" charset="0"/>
                                    </a:rPr>
                                    <m:t>𝑨</m:t>
                                  </m:r>
                                </m:num>
                                <m:den>
                                  <m:r>
                                    <a:rPr lang="fr-FR" sz="2400" b="1" i="1" smtClean="0">
                                      <a:latin typeface="Cambria Math" panose="02040503050406030204" pitchFamily="18" charset="0"/>
                                    </a:rPr>
                                    <m:t>𝑰</m:t>
                                  </m:r>
                                </m:den>
                              </m:f>
                            </m:oMath>
                          </a14:m>
                          <a:r>
                            <a:rPr lang="fr-FR" sz="1600" b="1" dirty="0" smtClean="0"/>
                            <a:t> x 100  =&gt; </a:t>
                          </a:r>
                          <a:r>
                            <a:rPr lang="fr-FR" sz="1800" b="1" dirty="0" smtClean="0"/>
                            <a:t>R</a:t>
                          </a:r>
                          <a:r>
                            <a:rPr lang="fr-FR" sz="1600" b="1" dirty="0" smtClean="0"/>
                            <a:t> = </a:t>
                          </a:r>
                          <a14:m>
                            <m:oMath xmlns:m="http://schemas.openxmlformats.org/officeDocument/2006/math">
                              <m:f>
                                <m:fPr>
                                  <m:ctrlPr>
                                    <a:rPr lang="fr-FR" sz="2400" b="1" i="1" smtClean="0">
                                      <a:latin typeface="Cambria Math" panose="02040503050406030204" pitchFamily="18" charset="0"/>
                                    </a:rPr>
                                  </m:ctrlPr>
                                </m:fPr>
                                <m:num>
                                  <m:r>
                                    <a:rPr lang="fr-FR" sz="2400" b="1" i="1" smtClean="0">
                                      <a:latin typeface="Cambria Math" panose="02040503050406030204" pitchFamily="18" charset="0"/>
                                    </a:rPr>
                                    <m:t>𝟗𝟓</m:t>
                                  </m:r>
                                </m:num>
                                <m:den>
                                  <m:r>
                                    <a:rPr lang="fr-FR" sz="2400" b="1" i="1" smtClean="0">
                                      <a:latin typeface="Cambria Math" panose="02040503050406030204" pitchFamily="18" charset="0"/>
                                    </a:rPr>
                                    <m:t>𝟕𝟖𝟐</m:t>
                                  </m:r>
                                </m:den>
                              </m:f>
                            </m:oMath>
                          </a14:m>
                          <a:r>
                            <a:rPr lang="fr-FR" sz="1600" b="1" dirty="0" smtClean="0"/>
                            <a:t> x 100 = 12,14%</a:t>
                          </a:r>
                          <a:endParaRPr lang="fr-FR" sz="2400" dirty="0"/>
                        </a:p>
                      </a:txBody>
                      <a:tcPr>
                        <a:lnR w="12700" cap="flat" cmpd="sng" algn="ctr">
                          <a:solidFill>
                            <a:schemeClr val="tx1"/>
                          </a:solidFill>
                          <a:prstDash val="solid"/>
                          <a:round/>
                          <a:headEnd type="none" w="med" len="med"/>
                          <a:tailEnd type="none" w="med" len="med"/>
                        </a:ln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R</a:t>
                          </a:r>
                          <a:r>
                            <a:rPr lang="fr-FR" baseline="0" dirty="0" smtClean="0"/>
                            <a:t> = </a:t>
                          </a:r>
                          <a14:m>
                            <m:oMath xmlns:m="http://schemas.openxmlformats.org/officeDocument/2006/math">
                              <m:f>
                                <m:fPr>
                                  <m:ctrlPr>
                                    <a:rPr lang="fr-FR" sz="2400" b="1" i="1" smtClean="0">
                                      <a:latin typeface="Cambria Math" panose="02040503050406030204" pitchFamily="18" charset="0"/>
                                    </a:rPr>
                                  </m:ctrlPr>
                                </m:fPr>
                                <m:num>
                                  <m:r>
                                    <a:rPr lang="fr-FR" sz="2400" b="1" i="1" smtClean="0">
                                      <a:latin typeface="Cambria Math" panose="02040503050406030204" pitchFamily="18" charset="0"/>
                                    </a:rPr>
                                    <m:t>𝑨</m:t>
                                  </m:r>
                                </m:num>
                                <m:den>
                                  <m:r>
                                    <a:rPr lang="fr-FR" sz="2400" b="1" i="1" smtClean="0">
                                      <a:latin typeface="Cambria Math" panose="02040503050406030204" pitchFamily="18" charset="0"/>
                                    </a:rPr>
                                    <m:t>𝑰</m:t>
                                  </m:r>
                                </m:den>
                              </m:f>
                            </m:oMath>
                          </a14:m>
                          <a:r>
                            <a:rPr lang="fr-FR" sz="1600" b="1" dirty="0" smtClean="0"/>
                            <a:t> x 100  </a:t>
                          </a:r>
                          <a:r>
                            <a:rPr lang="fr-FR" sz="2000" b="1" dirty="0" smtClean="0"/>
                            <a:t>=&gt;  </a:t>
                          </a:r>
                          <a:r>
                            <a:rPr lang="fr-FR" sz="1800" b="1" dirty="0" smtClean="0"/>
                            <a:t>R</a:t>
                          </a:r>
                          <a:r>
                            <a:rPr lang="fr-FR" sz="1600" b="1" dirty="0" smtClean="0"/>
                            <a:t> = </a:t>
                          </a:r>
                          <a14:m>
                            <m:oMath xmlns:m="http://schemas.openxmlformats.org/officeDocument/2006/math">
                              <m:f>
                                <m:fPr>
                                  <m:ctrlPr>
                                    <a:rPr lang="fr-FR" sz="2400" b="1" i="1" smtClean="0">
                                      <a:latin typeface="Cambria Math" panose="02040503050406030204" pitchFamily="18" charset="0"/>
                                    </a:rPr>
                                  </m:ctrlPr>
                                </m:fPr>
                                <m:num>
                                  <m:r>
                                    <a:rPr lang="fr-FR" sz="2400" b="1" i="1" smtClean="0">
                                      <a:latin typeface="Cambria Math" panose="02040503050406030204" pitchFamily="18" charset="0"/>
                                    </a:rPr>
                                    <m:t>𝟓</m:t>
                                  </m:r>
                                  <m:r>
                                    <a:rPr lang="fr-FR" sz="2400" b="1" i="1" smtClean="0">
                                      <a:latin typeface="Cambria Math" panose="02040503050406030204" pitchFamily="18" charset="0"/>
                                    </a:rPr>
                                    <m:t>,</m:t>
                                  </m:r>
                                  <m:r>
                                    <a:rPr lang="fr-FR" sz="2400" b="1" i="1" smtClean="0">
                                      <a:latin typeface="Cambria Math" panose="02040503050406030204" pitchFamily="18" charset="0"/>
                                    </a:rPr>
                                    <m:t>𝟓</m:t>
                                  </m:r>
                                </m:num>
                                <m:den>
                                  <m:r>
                                    <a:rPr lang="fr-FR" sz="2400" b="1" i="1" smtClean="0">
                                      <a:latin typeface="Cambria Math" panose="02040503050406030204" pitchFamily="18" charset="0"/>
                                    </a:rPr>
                                    <m:t>𝟕𝟏</m:t>
                                  </m:r>
                                </m:den>
                              </m:f>
                            </m:oMath>
                          </a14:m>
                          <a:r>
                            <a:rPr lang="fr-FR" sz="1600" b="1" dirty="0" smtClean="0"/>
                            <a:t> x 100 = 7,75%</a:t>
                          </a:r>
                          <a:endParaRPr lang="fr-FR" sz="2400" dirty="0"/>
                        </a:p>
                        <a:p>
                          <a:endParaRPr lang="fr-FR"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bl>
              </a:graphicData>
            </a:graphic>
          </p:graphicFrame>
        </mc:Choice>
        <mc:Fallback xmlns="">
          <p:graphicFrame>
            <p:nvGraphicFramePr>
              <p:cNvPr id="4" name="Tableau 3"/>
              <p:cNvGraphicFramePr>
                <a:graphicFrameLocks noGrp="1"/>
              </p:cNvGraphicFramePr>
              <p:nvPr>
                <p:extLst>
                  <p:ext uri="{D42A27DB-BD31-4B8C-83A1-F6EECF244321}">
                    <p14:modId xmlns:p14="http://schemas.microsoft.com/office/powerpoint/2010/main" val="282941227"/>
                  </p:ext>
                </p:extLst>
              </p:nvPr>
            </p:nvGraphicFramePr>
            <p:xfrm>
              <a:off x="1038421" y="1429671"/>
              <a:ext cx="9063008" cy="1268984"/>
            </p:xfrm>
            <a:graphic>
              <a:graphicData uri="http://schemas.openxmlformats.org/drawingml/2006/table">
                <a:tbl>
                  <a:tblPr firstRow="1" bandRow="1">
                    <a:tableStyleId>{3B4B98B0-60AC-42C2-AFA5-B58CD77FA1E5}</a:tableStyleId>
                  </a:tblPr>
                  <a:tblGrid>
                    <a:gridCol w="4531504"/>
                    <a:gridCol w="4531504"/>
                  </a:tblGrid>
                  <a:tr h="370840">
                    <a:tc>
                      <a:txBody>
                        <a:bodyPr/>
                        <a:lstStyle/>
                        <a:p>
                          <a:r>
                            <a:rPr lang="fr-FR" dirty="0" smtClean="0"/>
                            <a:t>La vache</a:t>
                          </a:r>
                          <a:endParaRPr lang="fr-FR" dirty="0"/>
                        </a:p>
                      </a:txBody>
                      <a:tcPr>
                        <a:lnR w="12700" cap="flat" cmpd="sng" algn="ctr">
                          <a:solidFill>
                            <a:schemeClr val="tx1"/>
                          </a:solidFill>
                          <a:prstDash val="solid"/>
                          <a:round/>
                          <a:headEnd type="none" w="med" len="med"/>
                          <a:tailEnd type="none" w="med" len="med"/>
                        </a:lnR>
                      </a:tcPr>
                    </a:tc>
                    <a:tc>
                      <a:txBody>
                        <a:bodyPr/>
                        <a:lstStyle/>
                        <a:p>
                          <a:r>
                            <a:rPr lang="fr-FR" dirty="0" smtClean="0"/>
                            <a:t>Le criquet </a:t>
                          </a:r>
                          <a:endParaRPr lang="fr-FR" dirty="0"/>
                        </a:p>
                      </a:txBody>
                      <a:tcPr>
                        <a:lnL w="12700" cap="flat" cmpd="sng" algn="ctr">
                          <a:solidFill>
                            <a:schemeClr val="tx1"/>
                          </a:solidFill>
                          <a:prstDash val="solid"/>
                          <a:round/>
                          <a:headEnd type="none" w="med" len="med"/>
                          <a:tailEnd type="none" w="med" len="med"/>
                        </a:lnL>
                      </a:tcPr>
                    </a:tc>
                  </a:tr>
                  <a:tr h="898144">
                    <a:tc>
                      <a:txBody>
                        <a:bodyPr/>
                        <a:lstStyle/>
                        <a:p>
                          <a:endParaRPr lang="fr-FR"/>
                        </a:p>
                      </a:txBody>
                      <a:tcPr>
                        <a:lnR w="12700" cap="flat" cmpd="sng" algn="ctr">
                          <a:solidFill>
                            <a:schemeClr val="tx1"/>
                          </a:solidFill>
                          <a:prstDash val="solid"/>
                          <a:round/>
                          <a:headEnd type="none" w="med" len="med"/>
                          <a:tailEnd type="none" w="med" len="med"/>
                        </a:lnR>
                        <a:blipFill rotWithShape="0">
                          <a:blip r:embed="rId4"/>
                          <a:stretch>
                            <a:fillRect t="-45270" r="-100134" b="-1351"/>
                          </a:stretch>
                        </a:blipFill>
                      </a:tcPr>
                    </a:tc>
                    <a:tc>
                      <a:txBody>
                        <a:bodyPr/>
                        <a:lstStyle/>
                        <a:p>
                          <a:endParaRPr lang="fr-FR"/>
                        </a:p>
                      </a:txBody>
                      <a:tcPr>
                        <a:lnL w="12700" cap="flat" cmpd="sng" algn="ctr">
                          <a:solidFill>
                            <a:schemeClr val="tx1"/>
                          </a:solidFill>
                          <a:prstDash val="solid"/>
                          <a:round/>
                          <a:headEnd type="none" w="med" len="med"/>
                          <a:tailEnd type="none" w="med" len="med"/>
                        </a:lnL>
                        <a:blipFill rotWithShape="0">
                          <a:blip r:embed="rId4"/>
                          <a:stretch>
                            <a:fillRect l="-100000" t="-45270" r="-134" b="-1351"/>
                          </a:stretch>
                        </a:blipFill>
                      </a:tcPr>
                    </a:tc>
                  </a:tr>
                </a:tbl>
              </a:graphicData>
            </a:graphic>
          </p:graphicFrame>
        </mc:Fallback>
      </mc:AlternateContent>
      <mc:AlternateContent xmlns:mc="http://schemas.openxmlformats.org/markup-compatibility/2006" xmlns:a14="http://schemas.microsoft.com/office/drawing/2010/main">
        <mc:Choice Requires="a14">
          <p:graphicFrame>
            <p:nvGraphicFramePr>
              <p:cNvPr id="5" name="Tableau 4"/>
              <p:cNvGraphicFramePr>
                <a:graphicFrameLocks noGrp="1"/>
              </p:cNvGraphicFramePr>
              <p:nvPr>
                <p:extLst>
                  <p:ext uri="{D42A27DB-BD31-4B8C-83A1-F6EECF244321}">
                    <p14:modId xmlns:p14="http://schemas.microsoft.com/office/powerpoint/2010/main" val="3839656758"/>
                  </p:ext>
                </p:extLst>
              </p:nvPr>
            </p:nvGraphicFramePr>
            <p:xfrm>
              <a:off x="1016908" y="3464659"/>
              <a:ext cx="9073764" cy="1270318"/>
            </p:xfrm>
            <a:graphic>
              <a:graphicData uri="http://schemas.openxmlformats.org/drawingml/2006/table">
                <a:tbl>
                  <a:tblPr firstRow="1" bandRow="1">
                    <a:tableStyleId>{3B4B98B0-60AC-42C2-AFA5-B58CD77FA1E5}</a:tableStyleId>
                  </a:tblPr>
                  <a:tblGrid>
                    <a:gridCol w="4536882">
                      <a:extLst>
                        <a:ext uri="{9D8B030D-6E8A-4147-A177-3AD203B41FA5}">
                          <a16:colId xmlns:a16="http://schemas.microsoft.com/office/drawing/2014/main" val="20000"/>
                        </a:ext>
                      </a:extLst>
                    </a:gridCol>
                    <a:gridCol w="4536882">
                      <a:extLst>
                        <a:ext uri="{9D8B030D-6E8A-4147-A177-3AD203B41FA5}">
                          <a16:colId xmlns:a16="http://schemas.microsoft.com/office/drawing/2014/main" val="20001"/>
                        </a:ext>
                      </a:extLst>
                    </a:gridCol>
                  </a:tblGrid>
                  <a:tr h="370840">
                    <a:tc>
                      <a:txBody>
                        <a:bodyPr/>
                        <a:lstStyle/>
                        <a:p>
                          <a:r>
                            <a:rPr lang="fr-FR" dirty="0" smtClean="0"/>
                            <a:t>La vache</a:t>
                          </a:r>
                          <a:endParaRPr lang="fr-FR" dirty="0"/>
                        </a:p>
                      </a:txBody>
                      <a:tcPr>
                        <a:lnR w="12700" cap="flat" cmpd="sng" algn="ctr">
                          <a:solidFill>
                            <a:schemeClr val="tx1"/>
                          </a:solidFill>
                          <a:prstDash val="solid"/>
                          <a:round/>
                          <a:headEnd type="none" w="med" len="med"/>
                          <a:tailEnd type="none" w="med" len="med"/>
                        </a:lnR>
                      </a:tcPr>
                    </a:tc>
                    <a:tc>
                      <a:txBody>
                        <a:bodyPr/>
                        <a:lstStyle/>
                        <a:p>
                          <a:r>
                            <a:rPr lang="fr-FR" dirty="0" smtClean="0"/>
                            <a:t>Le criquet </a:t>
                          </a:r>
                          <a:endParaRPr lang="fr-FR"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370840">
                    <a:tc>
                      <a:txBody>
                        <a:bodyPr/>
                        <a:lstStyle/>
                        <a:p>
                          <a:r>
                            <a:rPr lang="fr-FR" dirty="0" smtClean="0"/>
                            <a:t>R = </a:t>
                          </a:r>
                          <a14:m>
                            <m:oMath xmlns:m="http://schemas.openxmlformats.org/officeDocument/2006/math">
                              <m:f>
                                <m:fPr>
                                  <m:ctrlPr>
                                    <a:rPr lang="fr-FR" sz="2400" b="1" i="1" smtClean="0">
                                      <a:latin typeface="Cambria Math" panose="02040503050406030204" pitchFamily="18" charset="0"/>
                                    </a:rPr>
                                  </m:ctrlPr>
                                </m:fPr>
                                <m:num>
                                  <m:r>
                                    <a:rPr lang="fr-FR" sz="2400" b="1" i="1" smtClean="0">
                                      <a:latin typeface="Cambria Math" panose="02040503050406030204" pitchFamily="18" charset="0"/>
                                    </a:rPr>
                                    <m:t>𝑬𝑨</m:t>
                                  </m:r>
                                </m:num>
                                <m:den>
                                  <m:r>
                                    <a:rPr lang="fr-FR" sz="2400" b="1" i="1" smtClean="0">
                                      <a:latin typeface="Cambria Math" panose="02040503050406030204" pitchFamily="18" charset="0"/>
                                    </a:rPr>
                                    <m:t>𝑬𝑰</m:t>
                                  </m:r>
                                </m:den>
                              </m:f>
                            </m:oMath>
                          </a14:m>
                          <a:r>
                            <a:rPr lang="fr-FR" sz="1600" b="1" dirty="0" smtClean="0"/>
                            <a:t> x 100  =&gt; </a:t>
                          </a:r>
                          <a:r>
                            <a:rPr lang="fr-FR" sz="1800" b="1" dirty="0" smtClean="0"/>
                            <a:t>R</a:t>
                          </a:r>
                          <a:r>
                            <a:rPr lang="fr-FR" sz="1600" b="1" dirty="0" smtClean="0"/>
                            <a:t> = </a:t>
                          </a:r>
                          <a14:m>
                            <m:oMath xmlns:m="http://schemas.openxmlformats.org/officeDocument/2006/math">
                              <m:f>
                                <m:fPr>
                                  <m:ctrlPr>
                                    <a:rPr lang="fr-FR" sz="2400" b="1" i="1" smtClean="0">
                                      <a:latin typeface="Cambria Math" panose="02040503050406030204" pitchFamily="18" charset="0"/>
                                    </a:rPr>
                                  </m:ctrlPr>
                                </m:fPr>
                                <m:num>
                                  <m:r>
                                    <a:rPr lang="fr-FR" sz="2400" b="1" i="1" smtClean="0">
                                      <a:latin typeface="Cambria Math" panose="02040503050406030204" pitchFamily="18" charset="0"/>
                                    </a:rPr>
                                    <m:t>𝟐𝟏𝟔𝟎</m:t>
                                  </m:r>
                                </m:num>
                                <m:den>
                                  <m:r>
                                    <a:rPr lang="fr-FR" sz="2400" b="1" i="1" smtClean="0">
                                      <a:latin typeface="Cambria Math" panose="02040503050406030204" pitchFamily="18" charset="0"/>
                                    </a:rPr>
                                    <m:t>𝟏𝟒𝟎𝟎𝟎</m:t>
                                  </m:r>
                                </m:den>
                              </m:f>
                            </m:oMath>
                          </a14:m>
                          <a:r>
                            <a:rPr lang="fr-FR" sz="1600" b="1" dirty="0" smtClean="0"/>
                            <a:t> x 100 = 15,43%</a:t>
                          </a:r>
                          <a:endParaRPr lang="fr-FR" sz="2400" dirty="0"/>
                        </a:p>
                      </a:txBody>
                      <a:tcPr>
                        <a:lnR w="12700" cap="flat" cmpd="sng" algn="ctr">
                          <a:solidFill>
                            <a:schemeClr val="tx1"/>
                          </a:solidFill>
                          <a:prstDash val="solid"/>
                          <a:round/>
                          <a:headEnd type="none" w="med" len="med"/>
                          <a:tailEnd type="none" w="med" len="med"/>
                        </a:ln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R</a:t>
                          </a:r>
                          <a:r>
                            <a:rPr lang="fr-FR" baseline="0" dirty="0" smtClean="0"/>
                            <a:t> = </a:t>
                          </a:r>
                          <a14:m>
                            <m:oMath xmlns:m="http://schemas.openxmlformats.org/officeDocument/2006/math">
                              <m:f>
                                <m:fPr>
                                  <m:ctrlPr>
                                    <a:rPr lang="fr-FR" sz="2400" b="1" i="1" smtClean="0">
                                      <a:latin typeface="Cambria Math" panose="02040503050406030204" pitchFamily="18" charset="0"/>
                                    </a:rPr>
                                  </m:ctrlPr>
                                </m:fPr>
                                <m:num>
                                  <m:r>
                                    <a:rPr lang="fr-FR" sz="2400" b="1" i="1" smtClean="0">
                                      <a:latin typeface="Cambria Math" panose="02040503050406030204" pitchFamily="18" charset="0"/>
                                    </a:rPr>
                                    <m:t>𝑬𝑨</m:t>
                                  </m:r>
                                </m:num>
                                <m:den>
                                  <m:r>
                                    <a:rPr lang="fr-FR" sz="2400" b="1" i="1" smtClean="0">
                                      <a:latin typeface="Cambria Math" panose="02040503050406030204" pitchFamily="18" charset="0"/>
                                    </a:rPr>
                                    <m:t>𝑬𝑰</m:t>
                                  </m:r>
                                </m:den>
                              </m:f>
                            </m:oMath>
                          </a14:m>
                          <a:r>
                            <a:rPr lang="fr-FR" sz="1600" b="1" dirty="0" smtClean="0"/>
                            <a:t> x 100  </a:t>
                          </a:r>
                          <a:r>
                            <a:rPr lang="fr-FR" sz="2000" b="1" dirty="0" smtClean="0"/>
                            <a:t>=&gt;  </a:t>
                          </a:r>
                          <a:r>
                            <a:rPr lang="fr-FR" sz="1800" b="1" dirty="0" smtClean="0"/>
                            <a:t>R</a:t>
                          </a:r>
                          <a:r>
                            <a:rPr lang="fr-FR" sz="1600" b="1" dirty="0" smtClean="0"/>
                            <a:t> = </a:t>
                          </a:r>
                          <a14:m>
                            <m:oMath xmlns:m="http://schemas.openxmlformats.org/officeDocument/2006/math">
                              <m:f>
                                <m:fPr>
                                  <m:ctrlPr>
                                    <a:rPr lang="fr-FR" sz="2400" b="1" i="1" smtClean="0">
                                      <a:latin typeface="Cambria Math" panose="02040503050406030204" pitchFamily="18" charset="0"/>
                                    </a:rPr>
                                  </m:ctrlPr>
                                </m:fPr>
                                <m:num>
                                  <m:r>
                                    <a:rPr lang="fr-FR" sz="2400" b="1" i="1" smtClean="0">
                                      <a:latin typeface="Cambria Math" panose="02040503050406030204" pitchFamily="18" charset="0"/>
                                    </a:rPr>
                                    <m:t>𝟏𝟐𝟓</m:t>
                                  </m:r>
                                </m:num>
                                <m:den>
                                  <m:r>
                                    <a:rPr lang="fr-FR" sz="2400" b="1" i="1" smtClean="0">
                                      <a:latin typeface="Cambria Math" panose="02040503050406030204" pitchFamily="18" charset="0"/>
                                    </a:rPr>
                                    <m:t>𝟏𝟐𝟕𝟎</m:t>
                                  </m:r>
                                </m:den>
                              </m:f>
                            </m:oMath>
                          </a14:m>
                          <a:r>
                            <a:rPr lang="fr-FR" sz="1600" b="1" dirty="0" smtClean="0"/>
                            <a:t> x 100 = 10,68%</a:t>
                          </a:r>
                          <a:endParaRPr lang="fr-FR" sz="2400" dirty="0"/>
                        </a:p>
                        <a:p>
                          <a:endParaRPr lang="fr-FR"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bl>
              </a:graphicData>
            </a:graphic>
          </p:graphicFrame>
        </mc:Choice>
        <mc:Fallback xmlns="">
          <p:graphicFrame>
            <p:nvGraphicFramePr>
              <p:cNvPr id="5" name="Tableau 4"/>
              <p:cNvGraphicFramePr>
                <a:graphicFrameLocks noGrp="1"/>
              </p:cNvGraphicFramePr>
              <p:nvPr>
                <p:extLst>
                  <p:ext uri="{D42A27DB-BD31-4B8C-83A1-F6EECF244321}">
                    <p14:modId xmlns:p14="http://schemas.microsoft.com/office/powerpoint/2010/main" val="3839656758"/>
                  </p:ext>
                </p:extLst>
              </p:nvPr>
            </p:nvGraphicFramePr>
            <p:xfrm>
              <a:off x="1016908" y="3464659"/>
              <a:ext cx="9073764" cy="1270318"/>
            </p:xfrm>
            <a:graphic>
              <a:graphicData uri="http://schemas.openxmlformats.org/drawingml/2006/table">
                <a:tbl>
                  <a:tblPr firstRow="1" bandRow="1">
                    <a:tableStyleId>{3B4B98B0-60AC-42C2-AFA5-B58CD77FA1E5}</a:tableStyleId>
                  </a:tblPr>
                  <a:tblGrid>
                    <a:gridCol w="4536882"/>
                    <a:gridCol w="4536882"/>
                  </a:tblGrid>
                  <a:tr h="370840">
                    <a:tc>
                      <a:txBody>
                        <a:bodyPr/>
                        <a:lstStyle/>
                        <a:p>
                          <a:r>
                            <a:rPr lang="fr-FR" dirty="0" smtClean="0"/>
                            <a:t>La vache</a:t>
                          </a:r>
                          <a:endParaRPr lang="fr-FR" dirty="0"/>
                        </a:p>
                      </a:txBody>
                      <a:tcPr>
                        <a:lnR w="12700" cap="flat" cmpd="sng" algn="ctr">
                          <a:solidFill>
                            <a:schemeClr val="tx1"/>
                          </a:solidFill>
                          <a:prstDash val="solid"/>
                          <a:round/>
                          <a:headEnd type="none" w="med" len="med"/>
                          <a:tailEnd type="none" w="med" len="med"/>
                        </a:lnR>
                      </a:tcPr>
                    </a:tc>
                    <a:tc>
                      <a:txBody>
                        <a:bodyPr/>
                        <a:lstStyle/>
                        <a:p>
                          <a:r>
                            <a:rPr lang="fr-FR" dirty="0" smtClean="0"/>
                            <a:t>Le criquet </a:t>
                          </a:r>
                          <a:endParaRPr lang="fr-FR" dirty="0"/>
                        </a:p>
                      </a:txBody>
                      <a:tcPr>
                        <a:lnL w="12700" cap="flat" cmpd="sng" algn="ctr">
                          <a:solidFill>
                            <a:schemeClr val="tx1"/>
                          </a:solidFill>
                          <a:prstDash val="solid"/>
                          <a:round/>
                          <a:headEnd type="none" w="med" len="med"/>
                          <a:tailEnd type="none" w="med" len="med"/>
                        </a:lnL>
                      </a:tcPr>
                    </a:tc>
                  </a:tr>
                  <a:tr h="899478">
                    <a:tc>
                      <a:txBody>
                        <a:bodyPr/>
                        <a:lstStyle/>
                        <a:p>
                          <a:endParaRPr lang="fr-FR"/>
                        </a:p>
                      </a:txBody>
                      <a:tcPr>
                        <a:lnR w="12700" cap="flat" cmpd="sng" algn="ctr">
                          <a:solidFill>
                            <a:schemeClr val="tx1"/>
                          </a:solidFill>
                          <a:prstDash val="solid"/>
                          <a:round/>
                          <a:headEnd type="none" w="med" len="med"/>
                          <a:tailEnd type="none" w="med" len="med"/>
                        </a:lnR>
                        <a:blipFill rotWithShape="0">
                          <a:blip r:embed="rId5"/>
                          <a:stretch>
                            <a:fillRect t="-45270" r="-100134" b="-1351"/>
                          </a:stretch>
                        </a:blipFill>
                      </a:tcPr>
                    </a:tc>
                    <a:tc>
                      <a:txBody>
                        <a:bodyPr/>
                        <a:lstStyle/>
                        <a:p>
                          <a:endParaRPr lang="fr-FR"/>
                        </a:p>
                      </a:txBody>
                      <a:tcPr>
                        <a:lnL w="12700" cap="flat" cmpd="sng" algn="ctr">
                          <a:solidFill>
                            <a:schemeClr val="tx1"/>
                          </a:solidFill>
                          <a:prstDash val="solid"/>
                          <a:round/>
                          <a:headEnd type="none" w="med" len="med"/>
                          <a:tailEnd type="none" w="med" len="med"/>
                        </a:lnL>
                        <a:blipFill rotWithShape="0">
                          <a:blip r:embed="rId5"/>
                          <a:stretch>
                            <a:fillRect l="-100000" t="-45270" r="-134" b="-1351"/>
                          </a:stretch>
                        </a:blipFill>
                      </a:tcPr>
                    </a:tc>
                  </a:tr>
                </a:tbl>
              </a:graphicData>
            </a:graphic>
          </p:graphicFrame>
        </mc:Fallback>
      </mc:AlternateContent>
      <p:sp>
        <p:nvSpPr>
          <p:cNvPr id="6" name="ZoneTexte 5"/>
          <p:cNvSpPr txBox="1"/>
          <p:nvPr/>
        </p:nvSpPr>
        <p:spPr>
          <a:xfrm>
            <a:off x="1000461" y="4916245"/>
            <a:ext cx="8702938" cy="1569660"/>
          </a:xfrm>
          <a:prstGeom prst="rect">
            <a:avLst/>
          </a:prstGeom>
          <a:noFill/>
        </p:spPr>
        <p:txBody>
          <a:bodyPr wrap="square" rtlCol="0">
            <a:spAutoFit/>
          </a:bodyPr>
          <a:lstStyle/>
          <a:p>
            <a:r>
              <a:rPr lang="fr-FR" sz="2400" dirty="0" smtClean="0"/>
              <a:t>On observe que les rendements des deux consommateurs (la vache et le criquet) sont faibles, ce qui montre qu’il y a une perte de matière et de l’énergie en passant du niveau trophique des producteurs à celui des consommateurs.</a:t>
            </a:r>
            <a:endParaRPr lang="fr-FR" sz="2400" dirty="0"/>
          </a:p>
        </p:txBody>
      </p:sp>
    </p:spTree>
    <p:extLst>
      <p:ext uri="{BB962C8B-B14F-4D97-AF65-F5344CB8AC3E}">
        <p14:creationId xmlns:p14="http://schemas.microsoft.com/office/powerpoint/2010/main" val="3302112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6271" y="125506"/>
            <a:ext cx="8821668" cy="692075"/>
          </a:xfrm>
        </p:spPr>
        <p:txBody>
          <a:bodyPr>
            <a:normAutofit fontScale="90000"/>
          </a:bodyPr>
          <a:lstStyle/>
          <a:p>
            <a:r>
              <a:rPr lang="fr-FR" dirty="0" smtClean="0"/>
              <a:t>4.Flux énergétique au sein d’un écosystème (doc 4 P 104)</a:t>
            </a:r>
            <a:endParaRPr lang="fr-FR" dirty="0"/>
          </a:p>
        </p:txBody>
      </p:sp>
      <p:pic>
        <p:nvPicPr>
          <p:cNvPr id="4" name="Image 3"/>
          <p:cNvPicPr>
            <a:picLocks noChangeAspect="1"/>
          </p:cNvPicPr>
          <p:nvPr/>
        </p:nvPicPr>
        <p:blipFill>
          <a:blip r:embed="rId2"/>
          <a:stretch>
            <a:fillRect/>
          </a:stretch>
        </p:blipFill>
        <p:spPr>
          <a:xfrm>
            <a:off x="699248" y="1676400"/>
            <a:ext cx="8358691" cy="4701162"/>
          </a:xfrm>
          <a:prstGeom prst="rect">
            <a:avLst/>
          </a:prstGeom>
        </p:spPr>
      </p:pic>
    </p:spTree>
    <p:extLst>
      <p:ext uri="{BB962C8B-B14F-4D97-AF65-F5344CB8AC3E}">
        <p14:creationId xmlns:p14="http://schemas.microsoft.com/office/powerpoint/2010/main" val="1068513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1"/>
            <a:ext cx="8596668" cy="487680"/>
          </a:xfrm>
        </p:spPr>
        <p:txBody>
          <a:bodyPr>
            <a:normAutofit fontScale="90000"/>
          </a:bodyPr>
          <a:lstStyle/>
          <a:p>
            <a:endParaRPr lang="fr-FR"/>
          </a:p>
        </p:txBody>
      </p:sp>
      <p:sp>
        <p:nvSpPr>
          <p:cNvPr id="3" name="Espace réservé du contenu 2"/>
          <p:cNvSpPr>
            <a:spLocks noGrp="1"/>
          </p:cNvSpPr>
          <p:nvPr>
            <p:ph idx="1"/>
          </p:nvPr>
        </p:nvSpPr>
        <p:spPr>
          <a:xfrm>
            <a:off x="677333" y="1344706"/>
            <a:ext cx="8947929" cy="5228215"/>
          </a:xfrm>
        </p:spPr>
        <p:txBody>
          <a:bodyPr>
            <a:noAutofit/>
          </a:bodyPr>
          <a:lstStyle/>
          <a:p>
            <a:r>
              <a:rPr lang="fr-FR" sz="2400" dirty="0" smtClean="0"/>
              <a:t>La source initiale de l’énergie est la lumière solaire, cette énergie lumineuse que les plantes reçoivent n’est pas totalement utilisable (</a:t>
            </a:r>
            <a:r>
              <a:rPr lang="fr-FR" sz="2400" b="1" dirty="0" smtClean="0"/>
              <a:t>énergie non assimilée</a:t>
            </a:r>
            <a:r>
              <a:rPr lang="fr-FR" sz="2400" dirty="0" smtClean="0"/>
              <a:t>), ainsi qu’une grande partie de l’énergie assimilée par les plantes est utiliser dans la </a:t>
            </a:r>
            <a:r>
              <a:rPr lang="fr-FR" sz="2400" b="1" dirty="0" smtClean="0"/>
              <a:t>respiration</a:t>
            </a:r>
            <a:r>
              <a:rPr lang="fr-FR" sz="2400" dirty="0" smtClean="0"/>
              <a:t> de ces plantes, et donc une petite partie est transférée à l’autre maillon de la chaine alimentaire. Même chose pour tous les maillons de la chaine, l’énergie reçue n’est pas totalement transférée.</a:t>
            </a:r>
          </a:p>
          <a:p>
            <a:r>
              <a:rPr lang="fr-FR" sz="2400" dirty="0" smtClean="0"/>
              <a:t>On assiste donc à une perte de l’énergie dans l’écosystème en passant d’un niveau trophique à un autre à cause des activités biologiques de chaque maillon (respiration, reproduction, mobilité), ainsi qu’elle n’est pas recyclée.</a:t>
            </a:r>
            <a:endParaRPr lang="fr-FR" sz="2400" dirty="0"/>
          </a:p>
        </p:txBody>
      </p:sp>
    </p:spTree>
    <p:extLst>
      <p:ext uri="{BB962C8B-B14F-4D97-AF65-F5344CB8AC3E}">
        <p14:creationId xmlns:p14="http://schemas.microsoft.com/office/powerpoint/2010/main" val="6787483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43984" y="161925"/>
            <a:ext cx="8596668" cy="756621"/>
          </a:xfrm>
        </p:spPr>
        <p:txBody>
          <a:bodyPr/>
          <a:lstStyle/>
          <a:p>
            <a:r>
              <a:rPr lang="fr-FR" dirty="0" smtClean="0"/>
              <a:t>IV. L’aspect dynamique de l’écosystème </a:t>
            </a:r>
            <a:endParaRPr lang="fr-FR" dirty="0"/>
          </a:p>
        </p:txBody>
      </p:sp>
      <p:sp>
        <p:nvSpPr>
          <p:cNvPr id="3" name="Espace réservé du contenu 2"/>
          <p:cNvSpPr>
            <a:spLocks noGrp="1"/>
          </p:cNvSpPr>
          <p:nvPr>
            <p:ph idx="1"/>
          </p:nvPr>
        </p:nvSpPr>
        <p:spPr>
          <a:xfrm>
            <a:off x="543984" y="918546"/>
            <a:ext cx="8596668" cy="619237"/>
          </a:xfrm>
        </p:spPr>
        <p:txBody>
          <a:bodyPr>
            <a:normAutofit fontScale="77500" lnSpcReduction="20000"/>
          </a:bodyPr>
          <a:lstStyle/>
          <a:p>
            <a:pPr marL="0" indent="0">
              <a:buNone/>
            </a:pPr>
            <a:r>
              <a:rPr lang="fr-FR" sz="2600" b="1" dirty="0" smtClean="0"/>
              <a:t>1. Les stades de succession d’un </a:t>
            </a:r>
            <a:r>
              <a:rPr lang="fr-FR" sz="2600" b="1" smtClean="0"/>
              <a:t>écosystème forestier (Doc 1 P 106 </a:t>
            </a:r>
            <a:endParaRPr lang="fr-FR" sz="2600" b="1" dirty="0" smtClean="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0793" y="1537783"/>
            <a:ext cx="9594963" cy="4953000"/>
          </a:xfrm>
          <a:prstGeom prst="rect">
            <a:avLst/>
          </a:prstGeom>
        </p:spPr>
      </p:pic>
    </p:spTree>
    <p:extLst>
      <p:ext uri="{BB962C8B-B14F-4D97-AF65-F5344CB8AC3E}">
        <p14:creationId xmlns:p14="http://schemas.microsoft.com/office/powerpoint/2010/main" val="9398458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82084" y="781050"/>
            <a:ext cx="8596668" cy="5019675"/>
          </a:xfrm>
        </p:spPr>
        <p:txBody>
          <a:bodyPr>
            <a:normAutofit/>
          </a:bodyPr>
          <a:lstStyle/>
          <a:p>
            <a:r>
              <a:rPr lang="fr-FR" sz="2400" dirty="0"/>
              <a:t>D’après les courbes du document on constate une succession écologique qui montre le processus d’évolution d’un écosystème au cours du temps.</a:t>
            </a:r>
          </a:p>
          <a:p>
            <a:r>
              <a:rPr lang="fr-FR" sz="2400" dirty="0"/>
              <a:t>À partir d’un sol nu se succède une série de communauté végétale, les mousses, les herbacés, les pionniers et enfin les arbres.  </a:t>
            </a:r>
          </a:p>
          <a:p>
            <a:r>
              <a:rPr lang="fr-FR" sz="2400" dirty="0"/>
              <a:t>Le stade final de l’évolution d’un écosystème correspond au climax.</a:t>
            </a:r>
          </a:p>
          <a:p>
            <a:r>
              <a:rPr lang="fr-FR" sz="2400" dirty="0"/>
              <a:t>Le </a:t>
            </a:r>
            <a:r>
              <a:rPr lang="fr-FR" sz="2400" b="1" dirty="0"/>
              <a:t>climax</a:t>
            </a:r>
            <a:r>
              <a:rPr lang="fr-FR" sz="2400" dirty="0"/>
              <a:t> ou stade d’évolution final d’un écosystème correspond à un stade d’équilibre entre les différentes espèces qui vivent dans un même biotope.</a:t>
            </a:r>
          </a:p>
          <a:p>
            <a:pPr marL="0" indent="0">
              <a:buNone/>
            </a:pPr>
            <a:endParaRPr lang="fr-FR" dirty="0"/>
          </a:p>
        </p:txBody>
      </p:sp>
    </p:spTree>
    <p:extLst>
      <p:ext uri="{BB962C8B-B14F-4D97-AF65-F5344CB8AC3E}">
        <p14:creationId xmlns:p14="http://schemas.microsoft.com/office/powerpoint/2010/main" val="36699359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ésultat de recherche d'images pour &quot;buissons&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 y="-96973"/>
            <a:ext cx="5364879" cy="3352801"/>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471638" y="3255828"/>
            <a:ext cx="5064691" cy="3477875"/>
          </a:xfrm>
          <a:prstGeom prst="rect">
            <a:avLst/>
          </a:prstGeom>
          <a:noFill/>
        </p:spPr>
        <p:txBody>
          <a:bodyPr wrap="square" rtlCol="0">
            <a:spAutoFit/>
          </a:bodyPr>
          <a:lstStyle/>
          <a:p>
            <a:r>
              <a:rPr lang="fr-FR" sz="2000" dirty="0"/>
              <a:t>Les espèces </a:t>
            </a:r>
            <a:r>
              <a:rPr lang="fr-FR" sz="2000" b="1" dirty="0"/>
              <a:t>pionnières</a:t>
            </a:r>
            <a:r>
              <a:rPr lang="fr-FR" sz="2000" dirty="0"/>
              <a:t> sont les premières à coloniser un milieu dépourvu de vie, possiblement après qu’il a subi une perturbation. Ce sont souvent aussi des </a:t>
            </a:r>
            <a:r>
              <a:rPr lang="fr-FR" sz="2000" dirty="0">
                <a:hlinkClick r:id="rId3" tooltip="Espèces facilitatrices"/>
              </a:rPr>
              <a:t>espèces facilitatrices</a:t>
            </a:r>
            <a:r>
              <a:rPr lang="fr-FR" sz="2000" dirty="0"/>
              <a:t>, c'est-à-dire dont la présence génère des changements dans les facteurs biotiques et abiotiques de l’écosystème en formation, menant ainsi à l’établissement potentiel d’autres espèces nécessitant des conditions de vie différentes</a:t>
            </a:r>
          </a:p>
        </p:txBody>
      </p:sp>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0639" y="3158454"/>
            <a:ext cx="5054433" cy="3379349"/>
          </a:xfrm>
          <a:prstGeom prst="rect">
            <a:avLst/>
          </a:prstGeom>
        </p:spPr>
      </p:pic>
      <p:sp>
        <p:nvSpPr>
          <p:cNvPr id="5" name="ZoneTexte 4"/>
          <p:cNvSpPr txBox="1"/>
          <p:nvPr/>
        </p:nvSpPr>
        <p:spPr>
          <a:xfrm>
            <a:off x="5390147" y="375385"/>
            <a:ext cx="4158115" cy="2554545"/>
          </a:xfrm>
          <a:prstGeom prst="rect">
            <a:avLst/>
          </a:prstGeom>
          <a:noFill/>
        </p:spPr>
        <p:txBody>
          <a:bodyPr wrap="square" rtlCol="0">
            <a:spAutoFit/>
          </a:bodyPr>
          <a:lstStyle/>
          <a:p>
            <a:r>
              <a:rPr lang="fr-FR" sz="2000" dirty="0"/>
              <a:t>un </a:t>
            </a:r>
            <a:r>
              <a:rPr lang="fr-FR" sz="2000" b="1" i="1" dirty="0"/>
              <a:t>buisson</a:t>
            </a:r>
            <a:r>
              <a:rPr lang="fr-FR" sz="2000" dirty="0"/>
              <a:t> est un </a:t>
            </a:r>
            <a:r>
              <a:rPr lang="fr-FR" sz="2000" dirty="0">
                <a:hlinkClick r:id="rId5"/>
              </a:rPr>
              <a:t>arbuste</a:t>
            </a:r>
            <a:r>
              <a:rPr lang="fr-FR" sz="2000" dirty="0"/>
              <a:t> de faible hauteur, </a:t>
            </a:r>
            <a:r>
              <a:rPr lang="fr-FR" sz="2000" dirty="0" smtClean="0"/>
              <a:t>une plante</a:t>
            </a:r>
            <a:r>
              <a:rPr lang="fr-FR" sz="2000" dirty="0"/>
              <a:t> </a:t>
            </a:r>
            <a:r>
              <a:rPr lang="fr-FR" sz="2000" dirty="0">
                <a:hlinkClick r:id="rId6"/>
              </a:rPr>
              <a:t>ligneuse</a:t>
            </a:r>
            <a:r>
              <a:rPr lang="fr-FR" sz="2000" dirty="0"/>
              <a:t> </a:t>
            </a:r>
            <a:r>
              <a:rPr lang="fr-FR" sz="2000" dirty="0" smtClean="0">
                <a:hlinkClick r:id="rId7"/>
              </a:rPr>
              <a:t>ramifiée</a:t>
            </a:r>
            <a:r>
              <a:rPr lang="fr-FR" sz="2000" dirty="0" smtClean="0"/>
              <a:t>, </a:t>
            </a:r>
            <a:r>
              <a:rPr lang="fr-FR" sz="2000" dirty="0"/>
              <a:t>dont la taille est inférieure à 1 </a:t>
            </a:r>
            <a:r>
              <a:rPr lang="fr-FR" sz="2000" dirty="0" smtClean="0"/>
              <a:t>mètre, elles sont </a:t>
            </a:r>
            <a:r>
              <a:rPr lang="fr-FR" sz="2000" dirty="0"/>
              <a:t>le plus souvent regroupés en </a:t>
            </a:r>
            <a:r>
              <a:rPr lang="fr-FR" sz="2000" dirty="0">
                <a:hlinkClick r:id="rId8"/>
              </a:rPr>
              <a:t>formation végétale</a:t>
            </a:r>
            <a:r>
              <a:rPr lang="fr-FR" sz="2000" dirty="0"/>
              <a:t> de type </a:t>
            </a:r>
            <a:r>
              <a:rPr lang="fr-FR" sz="2000" b="1" dirty="0" smtClean="0"/>
              <a:t>touffe</a:t>
            </a:r>
            <a:r>
              <a:rPr lang="fr-FR" sz="2000" dirty="0" smtClean="0"/>
              <a:t> comme montre la photo ci-contre</a:t>
            </a:r>
            <a:endParaRPr lang="fr-FR" sz="2000" dirty="0"/>
          </a:p>
        </p:txBody>
      </p:sp>
    </p:spTree>
    <p:extLst>
      <p:ext uri="{BB962C8B-B14F-4D97-AF65-F5344CB8AC3E}">
        <p14:creationId xmlns:p14="http://schemas.microsoft.com/office/powerpoint/2010/main" val="35884506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0823" y="157212"/>
            <a:ext cx="10526473" cy="1320800"/>
          </a:xfrm>
        </p:spPr>
        <p:txBody>
          <a:bodyPr/>
          <a:lstStyle/>
          <a:p>
            <a:r>
              <a:rPr lang="fr-FR" dirty="0" smtClean="0"/>
              <a:t>2. Évolution des populations de </a:t>
            </a:r>
            <a:r>
              <a:rPr lang="fr-FR" dirty="0" smtClean="0">
                <a:solidFill>
                  <a:schemeClr val="tx1"/>
                </a:solidFill>
              </a:rPr>
              <a:t>lynx</a:t>
            </a:r>
            <a:r>
              <a:rPr lang="fr-FR" dirty="0" smtClean="0"/>
              <a:t> et de </a:t>
            </a:r>
            <a:r>
              <a:rPr lang="fr-FR" dirty="0" smtClean="0">
                <a:solidFill>
                  <a:schemeClr val="tx1"/>
                </a:solidFill>
              </a:rPr>
              <a:t>lièvre </a:t>
            </a:r>
            <a:r>
              <a:rPr lang="fr-FR" dirty="0" smtClean="0"/>
              <a:t>au sein d’un écosystème (Doc 2 P 106)</a:t>
            </a:r>
            <a:endParaRPr lang="fr-FR" dirty="0"/>
          </a:p>
        </p:txBody>
      </p:sp>
      <p:sp>
        <p:nvSpPr>
          <p:cNvPr id="3" name="Espace réservé du contenu 2"/>
          <p:cNvSpPr>
            <a:spLocks noGrp="1"/>
          </p:cNvSpPr>
          <p:nvPr>
            <p:ph idx="1"/>
          </p:nvPr>
        </p:nvSpPr>
        <p:spPr>
          <a:xfrm>
            <a:off x="481263" y="1478013"/>
            <a:ext cx="7190072" cy="4634030"/>
          </a:xfrm>
        </p:spPr>
        <p:txBody>
          <a:bodyPr>
            <a:noAutofit/>
          </a:bodyPr>
          <a:lstStyle/>
          <a:p>
            <a:r>
              <a:rPr lang="fr-FR" sz="2400" dirty="0" smtClean="0"/>
              <a:t>On remarque que les deux courbes représentants la variation du nombre des deux populations (lynx et lièvre) sont parallèles, ceci s’explique par le fait que les deux espèces sont des maillons voisins d’une chaine alimentaire liée par une relation trophique directe.</a:t>
            </a:r>
          </a:p>
          <a:p>
            <a:r>
              <a:rPr lang="fr-FR" sz="2400" dirty="0" smtClean="0"/>
              <a:t>On assiste donc à un équilibre entre les deux popluations, le nombre des lièvres baisse quand celui des lynx augmente et le vice versa.</a:t>
            </a:r>
          </a:p>
          <a:p>
            <a:r>
              <a:rPr lang="fr-FR" sz="2400" dirty="0" smtClean="0"/>
              <a:t>Ces fluctuations prouvent que l’écosystème n’est pas statique, il est dynamique.</a:t>
            </a:r>
            <a:endParaRPr lang="fr-FR" sz="2400" dirty="0"/>
          </a:p>
        </p:txBody>
      </p:sp>
      <p:pic>
        <p:nvPicPr>
          <p:cNvPr id="2050" name="Picture 2" descr="Résultat de recherche d'images pour &quot;lynx et lièvre&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1335" y="1478013"/>
            <a:ext cx="4338844" cy="5134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3757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ésultat de recherche d'images pour &quot;lièvre&qu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99788" y="0"/>
            <a:ext cx="6592212" cy="421965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ésultat de recherche d'images pour &quot;lynx&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07343"/>
            <a:ext cx="6762750" cy="345065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Résultat de recherche d'images pour &quot;lynx et lièvre&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7219" y="2059807"/>
            <a:ext cx="7418214" cy="3599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585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957" y="234215"/>
            <a:ext cx="8596668" cy="1320800"/>
          </a:xfrm>
        </p:spPr>
        <p:txBody>
          <a:bodyPr/>
          <a:lstStyle/>
          <a:p>
            <a:r>
              <a:rPr lang="fr-FR" dirty="0" smtClean="0"/>
              <a:t>3. La bioaccumulation des DDT dans </a:t>
            </a:r>
            <a:r>
              <a:rPr lang="fr-FR" smtClean="0"/>
              <a:t>un écosystème (Doc 3 P 108)</a:t>
            </a:r>
            <a:endParaRPr lang="fr-FR" dirty="0"/>
          </a:p>
        </p:txBody>
      </p:sp>
      <p:pic>
        <p:nvPicPr>
          <p:cNvPr id="7" name="Image 6"/>
          <p:cNvPicPr>
            <a:picLocks noChangeAspect="1"/>
          </p:cNvPicPr>
          <p:nvPr/>
        </p:nvPicPr>
        <p:blipFill>
          <a:blip r:embed="rId2"/>
          <a:stretch>
            <a:fillRect/>
          </a:stretch>
        </p:blipFill>
        <p:spPr>
          <a:xfrm>
            <a:off x="6310162" y="1106154"/>
            <a:ext cx="3234840" cy="2830579"/>
          </a:xfrm>
          <a:prstGeom prst="rect">
            <a:avLst/>
          </a:prstGeom>
        </p:spPr>
      </p:pic>
      <p:pic>
        <p:nvPicPr>
          <p:cNvPr id="1030" name="Picture 6" descr="Résultat de recherche d'images pour &quot;pesticices  à base de DDT&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0162" y="4085758"/>
            <a:ext cx="4546606" cy="2420920"/>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712269" y="1694046"/>
            <a:ext cx="5447899" cy="6047809"/>
          </a:xfrm>
          <a:prstGeom prst="rect">
            <a:avLst/>
          </a:prstGeom>
          <a:noFill/>
        </p:spPr>
        <p:txBody>
          <a:bodyPr wrap="square" rtlCol="0">
            <a:spAutoFit/>
          </a:bodyPr>
          <a:lstStyle/>
          <a:p>
            <a:pPr marL="285750" indent="-285750">
              <a:spcBef>
                <a:spcPts val="600"/>
              </a:spcBef>
              <a:buFont typeface="Wingdings" panose="05000000000000000000" pitchFamily="2" charset="2"/>
              <a:buChar char="q"/>
            </a:pPr>
            <a:r>
              <a:rPr lang="fr-FR" sz="2000" dirty="0"/>
              <a:t>Le DDT est un polluant organique persistant (POP). Il est </a:t>
            </a:r>
            <a:r>
              <a:rPr lang="fr-FR" sz="2000" dirty="0" smtClean="0"/>
              <a:t>produit par </a:t>
            </a:r>
            <a:r>
              <a:rPr lang="fr-FR" sz="2000" dirty="0"/>
              <a:t>les humains et n’est pas présent à l’état naturel </a:t>
            </a:r>
            <a:r>
              <a:rPr lang="fr-FR" sz="2000" dirty="0" smtClean="0"/>
              <a:t>dans l’environnement.</a:t>
            </a:r>
          </a:p>
          <a:p>
            <a:pPr marL="285750" indent="-285750">
              <a:spcBef>
                <a:spcPts val="600"/>
              </a:spcBef>
              <a:buFont typeface="Wingdings" panose="05000000000000000000" pitchFamily="2" charset="2"/>
              <a:buChar char="q"/>
            </a:pPr>
            <a:r>
              <a:rPr lang="fr-FR" sz="2000" dirty="0"/>
              <a:t>Le DDT a été utilisé comme insecticide pour prévenir </a:t>
            </a:r>
            <a:r>
              <a:rPr lang="fr-FR" sz="2000" dirty="0" smtClean="0"/>
              <a:t>la propagation </a:t>
            </a:r>
            <a:r>
              <a:rPr lang="fr-FR" sz="2000" dirty="0"/>
              <a:t>de </a:t>
            </a:r>
            <a:r>
              <a:rPr lang="fr-FR" sz="2000" dirty="0" smtClean="0"/>
              <a:t>maladies infectieuses comme le paludisme(Malaria) et le typhus  </a:t>
            </a:r>
            <a:r>
              <a:rPr lang="fr-FR" sz="2000" dirty="0"/>
              <a:t>et pour protéger les </a:t>
            </a:r>
            <a:r>
              <a:rPr lang="fr-FR" sz="2000" dirty="0" smtClean="0"/>
              <a:t>récoltes.</a:t>
            </a:r>
          </a:p>
          <a:p>
            <a:pPr marL="285750" indent="-285750">
              <a:spcBef>
                <a:spcPts val="600"/>
              </a:spcBef>
              <a:buFont typeface="Wingdings" panose="05000000000000000000" pitchFamily="2" charset="2"/>
              <a:buChar char="q"/>
            </a:pPr>
            <a:r>
              <a:rPr lang="fr-FR" sz="2000" dirty="0" smtClean="0"/>
              <a:t>Le Canada a interdit l’utilisation </a:t>
            </a:r>
            <a:r>
              <a:rPr lang="fr-FR" sz="2000" dirty="0"/>
              <a:t>du DDT dans les années </a:t>
            </a:r>
            <a:r>
              <a:rPr lang="fr-FR" sz="2000" dirty="0" smtClean="0"/>
              <a:t>1980 mais certains pays surtout en Afrique l’utilisent encore pour prévenir la propagation des maladies comme la Malaria</a:t>
            </a:r>
            <a:endParaRPr lang="fr-FR" sz="2000" dirty="0"/>
          </a:p>
          <a:p>
            <a:pPr marL="285750" indent="-285750">
              <a:spcBef>
                <a:spcPts val="600"/>
              </a:spcBef>
              <a:buFont typeface="Wingdings" panose="05000000000000000000" pitchFamily="2" charset="2"/>
              <a:buChar char="q"/>
            </a:pPr>
            <a:r>
              <a:rPr lang="fr-FR" sz="2000" dirty="0" smtClean="0"/>
              <a:t>Le Maroc a détruit en juin 2013, 50 tonnes de produits à base de DDT.</a:t>
            </a:r>
            <a:r>
              <a:rPr lang="fr-FR" dirty="0"/>
              <a:t/>
            </a:r>
            <a:br>
              <a:rPr lang="fr-FR" dirty="0"/>
            </a:br>
            <a:r>
              <a:rPr lang="fr-FR" dirty="0"/>
              <a:t/>
            </a:r>
            <a:br>
              <a:rPr lang="fr-FR" dirty="0"/>
            </a:br>
            <a:endParaRPr lang="fr-FR" dirty="0"/>
          </a:p>
          <a:p>
            <a:r>
              <a:rPr lang="fr-FR" dirty="0"/>
              <a:t/>
            </a:r>
            <a:br>
              <a:rPr lang="fr-FR" dirty="0"/>
            </a:br>
            <a:endParaRPr lang="fr-FR" dirty="0"/>
          </a:p>
        </p:txBody>
      </p:sp>
    </p:spTree>
    <p:extLst>
      <p:ext uri="{BB962C8B-B14F-4D97-AF65-F5344CB8AC3E}">
        <p14:creationId xmlns:p14="http://schemas.microsoft.com/office/powerpoint/2010/main" val="4238775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u contenu 2"/>
          <p:cNvSpPr>
            <a:spLocks noGrp="1"/>
          </p:cNvSpPr>
          <p:nvPr>
            <p:ph idx="1"/>
          </p:nvPr>
        </p:nvSpPr>
        <p:spPr/>
        <p:txBody>
          <a:bodyPr/>
          <a:lstStyle/>
          <a:p>
            <a:r>
              <a:rPr lang="fr-FR" sz="2400" dirty="0" smtClean="0"/>
              <a:t>On constate que la concentration du DDT augmente en passant d’un niveau trophique à un autre et devient très importante dans les maillons supérieurs.</a:t>
            </a:r>
          </a:p>
          <a:p>
            <a:r>
              <a:rPr lang="fr-FR" sz="2400" dirty="0" smtClean="0"/>
              <a:t>C’est le phénomène de </a:t>
            </a:r>
            <a:r>
              <a:rPr lang="fr-FR" sz="2400" b="1" dirty="0" smtClean="0"/>
              <a:t>bioaccumulation</a:t>
            </a:r>
            <a:r>
              <a:rPr lang="fr-FR" sz="2400" dirty="0" smtClean="0"/>
              <a:t>, qui consiste à l’accroissement de la concentration d’une substance chimique qui circule dans une chaine trophique.</a:t>
            </a:r>
          </a:p>
          <a:p>
            <a:r>
              <a:rPr lang="fr-FR" sz="2400" dirty="0" smtClean="0"/>
              <a:t>La bioaccumulation de certains substances toxiques peut conduire à des catastrophes, en allant de la pollution des eaux jusqu’au l’extinction des espèces animales.</a:t>
            </a:r>
          </a:p>
          <a:p>
            <a:pPr marL="0" indent="0">
              <a:buNone/>
            </a:pPr>
            <a:endParaRPr lang="fr-FR" dirty="0"/>
          </a:p>
        </p:txBody>
      </p:sp>
    </p:spTree>
    <p:extLst>
      <p:ext uri="{BB962C8B-B14F-4D97-AF65-F5344CB8AC3E}">
        <p14:creationId xmlns:p14="http://schemas.microsoft.com/office/powerpoint/2010/main" val="42216610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6445" y="282341"/>
            <a:ext cx="9005681" cy="776438"/>
          </a:xfrm>
        </p:spPr>
        <p:txBody>
          <a:bodyPr>
            <a:normAutofit fontScale="90000"/>
          </a:bodyPr>
          <a:lstStyle/>
          <a:p>
            <a:r>
              <a:rPr lang="fr-FR" dirty="0" smtClean="0"/>
              <a:t>4. Le dysfonctionnement </a:t>
            </a:r>
            <a:r>
              <a:rPr lang="fr-FR" smtClean="0"/>
              <a:t>d’un écosystème</a:t>
            </a:r>
            <a:br>
              <a:rPr lang="fr-FR" smtClean="0"/>
            </a:br>
            <a:r>
              <a:rPr lang="fr-FR" smtClean="0"/>
              <a:t>Doc 4 P 108)</a:t>
            </a:r>
            <a:endParaRPr lang="fr-FR" dirty="0"/>
          </a:p>
        </p:txBody>
      </p:sp>
      <p:sp>
        <p:nvSpPr>
          <p:cNvPr id="3" name="Espace réservé du contenu 2"/>
          <p:cNvSpPr>
            <a:spLocks noGrp="1"/>
          </p:cNvSpPr>
          <p:nvPr>
            <p:ph idx="1"/>
          </p:nvPr>
        </p:nvSpPr>
        <p:spPr>
          <a:xfrm>
            <a:off x="390951" y="1549668"/>
            <a:ext cx="8596668" cy="4578322"/>
          </a:xfrm>
        </p:spPr>
        <p:txBody>
          <a:bodyPr>
            <a:normAutofit/>
          </a:bodyPr>
          <a:lstStyle/>
          <a:p>
            <a:r>
              <a:rPr lang="fr-FR" sz="2800" dirty="0" smtClean="0"/>
              <a:t>Le dysfonctionnement d’un écosystème peut être engendré aussi par les décharges publiques (pollution), cette pollution permet un déséquilibre au niveau des chaines et réseaux trophiques.</a:t>
            </a:r>
            <a:endParaRPr lang="fr-FR" sz="2800" dirty="0"/>
          </a:p>
        </p:txBody>
      </p:sp>
    </p:spTree>
    <p:extLst>
      <p:ext uri="{BB962C8B-B14F-4D97-AF65-F5344CB8AC3E}">
        <p14:creationId xmlns:p14="http://schemas.microsoft.com/office/powerpoint/2010/main" val="30943559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9583" y="311217"/>
            <a:ext cx="8596668" cy="824564"/>
          </a:xfrm>
        </p:spPr>
        <p:txBody>
          <a:bodyPr/>
          <a:lstStyle/>
          <a:p>
            <a:r>
              <a:rPr lang="fr-FR" dirty="0" smtClean="0"/>
              <a:t>Chapitre 5 : les équilibres naturels </a:t>
            </a:r>
            <a:endParaRPr lang="fr-FR" dirty="0"/>
          </a:p>
        </p:txBody>
      </p:sp>
      <p:pic>
        <p:nvPicPr>
          <p:cNvPr id="2050" name="Picture 2" descr="Résultat de recherche d'images pour &quot;pollution de l'eau animaux&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269" y="1135781"/>
            <a:ext cx="5260173" cy="3498221"/>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p:cNvPicPr>
            <a:picLocks noChangeAspect="1"/>
          </p:cNvPicPr>
          <p:nvPr/>
        </p:nvPicPr>
        <p:blipFill>
          <a:blip r:embed="rId3"/>
          <a:stretch>
            <a:fillRect/>
          </a:stretch>
        </p:blipFill>
        <p:spPr>
          <a:xfrm>
            <a:off x="6065128" y="1135780"/>
            <a:ext cx="5924210" cy="3498221"/>
          </a:xfrm>
          <a:prstGeom prst="rect">
            <a:avLst/>
          </a:prstGeom>
        </p:spPr>
      </p:pic>
      <p:pic>
        <p:nvPicPr>
          <p:cNvPr id="2054" name="Picture 6" descr="Résultat de recherche d'images pour &quot;protéction de l'environnement&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2386" y="2390036"/>
            <a:ext cx="6445484" cy="4301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0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532954" y="847024"/>
            <a:ext cx="9371441" cy="4607198"/>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fr-FR" sz="3200" b="1" dirty="0" smtClean="0"/>
              <a:t>Introduction : </a:t>
            </a:r>
          </a:p>
          <a:p>
            <a:pPr marL="0" indent="0">
              <a:buFont typeface="Wingdings 3" charset="2"/>
              <a:buNone/>
            </a:pPr>
            <a:r>
              <a:rPr lang="fr-FR" sz="2400" dirty="0" smtClean="0"/>
              <a:t>Par ses activités, l’Homme agit </a:t>
            </a:r>
            <a:r>
              <a:rPr lang="fr-FR" sz="2400" dirty="0"/>
              <a:t>s</a:t>
            </a:r>
            <a:r>
              <a:rPr lang="fr-FR" sz="2400" dirty="0" smtClean="0"/>
              <a:t>ur les milieux de vie et sur les êtres vivants qui les peuplent. Il peut provoquer accidentellement la disparition d’espèces animales et végétales et donc détruire les milieux de vie.</a:t>
            </a:r>
          </a:p>
          <a:p>
            <a:pPr marL="0" indent="0">
              <a:buFont typeface="Wingdings 3" charset="2"/>
              <a:buNone/>
            </a:pPr>
            <a:r>
              <a:rPr lang="fr-FR" sz="2400" dirty="0" smtClean="0"/>
              <a:t>Mais il peut également préserver le peuplement en protégeant les milieux de vie naturels ou en les aménageant.</a:t>
            </a:r>
          </a:p>
          <a:p>
            <a:pPr marL="0" indent="0">
              <a:buFont typeface="Wingdings 3" charset="2"/>
              <a:buNone/>
            </a:pPr>
            <a:r>
              <a:rPr lang="fr-FR" sz="2400" dirty="0" smtClean="0">
                <a:solidFill>
                  <a:schemeClr val="accent1"/>
                </a:solidFill>
              </a:rPr>
              <a:t>Comment l’Homme agit-il négativement sur les écosystèmes?</a:t>
            </a:r>
          </a:p>
          <a:p>
            <a:pPr marL="0" indent="0">
              <a:buFont typeface="Wingdings 3" charset="2"/>
              <a:buNone/>
            </a:pPr>
            <a:r>
              <a:rPr lang="fr-FR" sz="2400" dirty="0" smtClean="0">
                <a:solidFill>
                  <a:schemeClr val="accent1"/>
                </a:solidFill>
              </a:rPr>
              <a:t>Et comment peut-il agir d’une manière positive?</a:t>
            </a:r>
            <a:endParaRPr lang="fr-FR" sz="2400" dirty="0">
              <a:solidFill>
                <a:schemeClr val="accent1"/>
              </a:solidFill>
            </a:endParaRPr>
          </a:p>
        </p:txBody>
      </p:sp>
    </p:spTree>
    <p:extLst>
      <p:ext uri="{BB962C8B-B14F-4D97-AF65-F5344CB8AC3E}">
        <p14:creationId xmlns:p14="http://schemas.microsoft.com/office/powerpoint/2010/main" val="43440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70586"/>
            <a:ext cx="9426102" cy="610350"/>
          </a:xfrm>
        </p:spPr>
        <p:txBody>
          <a:bodyPr>
            <a:normAutofit fontScale="90000"/>
          </a:bodyPr>
          <a:lstStyle/>
          <a:p>
            <a:r>
              <a:rPr lang="fr-FR" b="1" dirty="0" smtClean="0"/>
              <a:t>I. l’impact négatif de l’Homme sur l’écosystème</a:t>
            </a:r>
            <a:endParaRPr lang="fr-FR" b="1" dirty="0"/>
          </a:p>
        </p:txBody>
      </p:sp>
      <p:sp>
        <p:nvSpPr>
          <p:cNvPr id="4" name="ZoneTexte 3"/>
          <p:cNvSpPr txBox="1"/>
          <p:nvPr/>
        </p:nvSpPr>
        <p:spPr>
          <a:xfrm>
            <a:off x="389107" y="768484"/>
            <a:ext cx="7597302" cy="461665"/>
          </a:xfrm>
          <a:prstGeom prst="rect">
            <a:avLst/>
          </a:prstGeom>
          <a:noFill/>
        </p:spPr>
        <p:txBody>
          <a:bodyPr wrap="square" rtlCol="0">
            <a:spAutoFit/>
          </a:bodyPr>
          <a:lstStyle/>
          <a:p>
            <a:r>
              <a:rPr lang="fr-FR" sz="2400" b="1" dirty="0" smtClean="0"/>
              <a:t>1. La pollution du sol et de  l’eau (Doc 1 et 2 P 114 </a:t>
            </a:r>
            <a:endParaRPr lang="fr-FR" sz="2400" b="1" dirty="0"/>
          </a:p>
        </p:txBody>
      </p:sp>
      <p:graphicFrame>
        <p:nvGraphicFramePr>
          <p:cNvPr id="3" name="Tableau 2"/>
          <p:cNvGraphicFramePr>
            <a:graphicFrameLocks noGrp="1"/>
          </p:cNvGraphicFramePr>
          <p:nvPr>
            <p:extLst>
              <p:ext uri="{D42A27DB-BD31-4B8C-83A1-F6EECF244321}">
                <p14:modId xmlns:p14="http://schemas.microsoft.com/office/powerpoint/2010/main" val="3067166036"/>
              </p:ext>
            </p:extLst>
          </p:nvPr>
        </p:nvGraphicFramePr>
        <p:xfrm>
          <a:off x="841375" y="1538816"/>
          <a:ext cx="8905740" cy="4485640"/>
        </p:xfrm>
        <a:graphic>
          <a:graphicData uri="http://schemas.openxmlformats.org/drawingml/2006/table">
            <a:tbl>
              <a:tblPr firstRow="1" bandRow="1">
                <a:tableStyleId>{5940675A-B579-460E-94D1-54222C63F5DA}</a:tableStyleId>
              </a:tblPr>
              <a:tblGrid>
                <a:gridCol w="995328">
                  <a:extLst>
                    <a:ext uri="{9D8B030D-6E8A-4147-A177-3AD203B41FA5}">
                      <a16:colId xmlns:a16="http://schemas.microsoft.com/office/drawing/2014/main" val="20000"/>
                    </a:ext>
                  </a:extLst>
                </a:gridCol>
                <a:gridCol w="3876885">
                  <a:extLst>
                    <a:ext uri="{9D8B030D-6E8A-4147-A177-3AD203B41FA5}">
                      <a16:colId xmlns:a16="http://schemas.microsoft.com/office/drawing/2014/main" val="20001"/>
                    </a:ext>
                  </a:extLst>
                </a:gridCol>
                <a:gridCol w="4033527">
                  <a:extLst>
                    <a:ext uri="{9D8B030D-6E8A-4147-A177-3AD203B41FA5}">
                      <a16:colId xmlns:a16="http://schemas.microsoft.com/office/drawing/2014/main" val="20002"/>
                    </a:ext>
                  </a:extLst>
                </a:gridCol>
              </a:tblGrid>
              <a:tr h="370840">
                <a:tc>
                  <a:txBody>
                    <a:bodyPr/>
                    <a:lstStyle/>
                    <a:p>
                      <a:endParaRPr lang="fr-FR" b="1"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b="1" dirty="0" smtClean="0"/>
                        <a:t>Les facteurs polluants</a:t>
                      </a:r>
                      <a:r>
                        <a:rPr lang="fr-FR" b="1" baseline="0" dirty="0" smtClean="0"/>
                        <a:t> </a:t>
                      </a:r>
                      <a:endParaRPr lang="fr-FR" b="1" dirty="0"/>
                    </a:p>
                  </a:txBody>
                  <a:tcPr/>
                </a:tc>
                <a:tc>
                  <a:txBody>
                    <a:bodyPr/>
                    <a:lstStyle/>
                    <a:p>
                      <a:r>
                        <a:rPr lang="fr-FR" b="1" dirty="0" smtClean="0"/>
                        <a:t>Effets sur l’écosystème</a:t>
                      </a:r>
                      <a:endParaRPr lang="fr-FR" b="1" dirty="0"/>
                    </a:p>
                  </a:txBody>
                  <a:tcPr/>
                </a:tc>
                <a:extLst>
                  <a:ext uri="{0D108BD9-81ED-4DB2-BD59-A6C34878D82A}">
                    <a16:rowId xmlns:a16="http://schemas.microsoft.com/office/drawing/2014/main" val="10000"/>
                  </a:ext>
                </a:extLst>
              </a:tr>
              <a:tr h="370840">
                <a:tc>
                  <a:txBody>
                    <a:bodyPr/>
                    <a:lstStyle/>
                    <a:p>
                      <a:r>
                        <a:rPr lang="fr-FR" b="1" dirty="0" smtClean="0"/>
                        <a:t>Le sol </a:t>
                      </a:r>
                      <a:endParaRPr lang="fr-FR" b="1" dirty="0"/>
                    </a:p>
                  </a:txBody>
                  <a:tcPr anchor="ctr"/>
                </a:tc>
                <a:tc>
                  <a:txBody>
                    <a:bodyPr/>
                    <a:lstStyle/>
                    <a:p>
                      <a:pPr marL="285750" indent="-285750">
                        <a:buFont typeface="Wingdings" panose="05000000000000000000" pitchFamily="2" charset="2"/>
                        <a:buChar char="q"/>
                      </a:pPr>
                      <a:r>
                        <a:rPr lang="fr-FR" dirty="0" smtClean="0"/>
                        <a:t>L’usage intensif d’engrais, de pesticides, d’herbicides.</a:t>
                      </a:r>
                    </a:p>
                    <a:p>
                      <a:pPr marL="285750" indent="-285750">
                        <a:buFont typeface="Wingdings" panose="05000000000000000000" pitchFamily="2" charset="2"/>
                        <a:buChar char="q"/>
                      </a:pPr>
                      <a:r>
                        <a:rPr lang="fr-FR" dirty="0" smtClean="0"/>
                        <a:t>Lixiviat</a:t>
                      </a:r>
                      <a:r>
                        <a:rPr lang="fr-FR" baseline="0" dirty="0" smtClean="0"/>
                        <a:t> des décharges de déchets</a:t>
                      </a:r>
                      <a:endParaRPr lang="fr-FR" dirty="0" smtClean="0"/>
                    </a:p>
                    <a:p>
                      <a:pPr marL="285750" indent="-285750">
                        <a:buFont typeface="Wingdings" panose="05000000000000000000" pitchFamily="2" charset="2"/>
                        <a:buChar char="q"/>
                      </a:pPr>
                      <a:r>
                        <a:rPr lang="fr-FR" dirty="0" smtClean="0"/>
                        <a:t>Polluants organiques</a:t>
                      </a:r>
                      <a:r>
                        <a:rPr lang="fr-FR" baseline="0" dirty="0" smtClean="0"/>
                        <a:t> et inorganiques</a:t>
                      </a:r>
                      <a:endParaRPr lang="fr-FR" dirty="0" smtClean="0"/>
                    </a:p>
                  </a:txBody>
                  <a:tcPr/>
                </a:tc>
                <a:tc>
                  <a:txBody>
                    <a:bodyPr/>
                    <a:lstStyle/>
                    <a:p>
                      <a:pPr marL="285750" indent="-285750">
                        <a:buFont typeface="Wingdings" panose="05000000000000000000" pitchFamily="2" charset="2"/>
                        <a:buChar char="q"/>
                      </a:pPr>
                      <a:r>
                        <a:rPr lang="fr-FR" dirty="0" smtClean="0"/>
                        <a:t>Modifications</a:t>
                      </a:r>
                      <a:r>
                        <a:rPr lang="fr-FR" baseline="0" dirty="0" smtClean="0"/>
                        <a:t> des propriétés chimiques du sol </a:t>
                      </a:r>
                    </a:p>
                    <a:p>
                      <a:pPr marL="285750" indent="-285750">
                        <a:buFont typeface="Wingdings" panose="05000000000000000000" pitchFamily="2" charset="2"/>
                        <a:buChar char="q"/>
                      </a:pPr>
                      <a:r>
                        <a:rPr lang="fr-FR" baseline="0" dirty="0" smtClean="0"/>
                        <a:t>Toxique pour la faune et de la flore</a:t>
                      </a:r>
                    </a:p>
                    <a:p>
                      <a:pPr marL="285750" indent="-285750">
                        <a:buFont typeface="Wingdings" panose="05000000000000000000" pitchFamily="2" charset="2"/>
                        <a:buChar char="q"/>
                      </a:pPr>
                      <a:r>
                        <a:rPr lang="fr-FR" baseline="0" dirty="0" smtClean="0"/>
                        <a:t>Accumulation de substance nocives dans le sol</a:t>
                      </a:r>
                    </a:p>
                  </a:txBody>
                  <a:tcPr/>
                </a:tc>
                <a:extLst>
                  <a:ext uri="{0D108BD9-81ED-4DB2-BD59-A6C34878D82A}">
                    <a16:rowId xmlns:a16="http://schemas.microsoft.com/office/drawing/2014/main" val="10001"/>
                  </a:ext>
                </a:extLst>
              </a:tr>
              <a:tr h="370840">
                <a:tc rowSpan="2">
                  <a:txBody>
                    <a:bodyPr/>
                    <a:lstStyle/>
                    <a:p>
                      <a:r>
                        <a:rPr lang="fr-FR" b="1" dirty="0" smtClean="0"/>
                        <a:t>L’eau</a:t>
                      </a:r>
                      <a:endParaRPr lang="fr-FR" b="1" dirty="0"/>
                    </a:p>
                  </a:txBody>
                  <a:tcPr anchor="ctr"/>
                </a:tc>
                <a:tc>
                  <a:txBody>
                    <a:bodyPr/>
                    <a:lstStyle/>
                    <a:p>
                      <a:pPr marL="285750" indent="-285750">
                        <a:buFont typeface="Wingdings" panose="05000000000000000000" pitchFamily="2" charset="2"/>
                        <a:buChar char="v"/>
                      </a:pPr>
                      <a:r>
                        <a:rPr lang="fr-FR" dirty="0" smtClean="0"/>
                        <a:t>Polluants</a:t>
                      </a:r>
                      <a:r>
                        <a:rPr lang="fr-FR" baseline="0" dirty="0" smtClean="0"/>
                        <a:t> organiques dû à l’activité agricole</a:t>
                      </a:r>
                      <a:endParaRPr lang="fr-FR" dirty="0" smtClean="0"/>
                    </a:p>
                  </a:txBody>
                  <a:tcPr/>
                </a:tc>
                <a:tc>
                  <a:txBody>
                    <a:bodyPr/>
                    <a:lstStyle/>
                    <a:p>
                      <a:pPr marL="285750" indent="-285750">
                        <a:buFont typeface="Wingdings" panose="05000000000000000000" pitchFamily="2" charset="2"/>
                        <a:buChar char="v"/>
                      </a:pPr>
                      <a:r>
                        <a:rPr lang="fr-FR" dirty="0" smtClean="0"/>
                        <a:t>Eutrophisation (prolifération</a:t>
                      </a:r>
                      <a:r>
                        <a:rPr lang="fr-FR" baseline="0" dirty="0" smtClean="0"/>
                        <a:t> intensive d’algues)</a:t>
                      </a:r>
                      <a:endParaRPr lang="fr-FR" dirty="0"/>
                    </a:p>
                  </a:txBody>
                  <a:tcPr/>
                </a:tc>
                <a:extLst>
                  <a:ext uri="{0D108BD9-81ED-4DB2-BD59-A6C34878D82A}">
                    <a16:rowId xmlns:a16="http://schemas.microsoft.com/office/drawing/2014/main" val="10002"/>
                  </a:ext>
                </a:extLst>
              </a:tr>
              <a:tr h="370840">
                <a:tc vMerge="1">
                  <a:txBody>
                    <a:bodyPr/>
                    <a:lstStyle/>
                    <a:p>
                      <a:endParaRPr lang="fr-FR" dirty="0"/>
                    </a:p>
                  </a:txBody>
                  <a:tcPr/>
                </a:tc>
                <a:tc>
                  <a:txBody>
                    <a:bodyPr/>
                    <a:lstStyle/>
                    <a:p>
                      <a:pPr marL="285750" indent="-285750">
                        <a:buFont typeface="Wingdings" panose="05000000000000000000" pitchFamily="2" charset="2"/>
                        <a:buChar char="Ø"/>
                      </a:pPr>
                      <a:r>
                        <a:rPr lang="fr-FR" dirty="0" smtClean="0"/>
                        <a:t>Eaux usées</a:t>
                      </a:r>
                    </a:p>
                    <a:p>
                      <a:pPr marL="285750" indent="-285750">
                        <a:buFont typeface="Wingdings" panose="05000000000000000000" pitchFamily="2" charset="2"/>
                        <a:buChar char="Ø"/>
                      </a:pPr>
                      <a:r>
                        <a:rPr lang="fr-FR" dirty="0" smtClean="0"/>
                        <a:t>Décharges de polluants solides</a:t>
                      </a:r>
                    </a:p>
                    <a:p>
                      <a:pPr marL="285750" indent="-285750">
                        <a:buFont typeface="Wingdings" panose="05000000000000000000" pitchFamily="2" charset="2"/>
                        <a:buChar char="Ø"/>
                      </a:pPr>
                      <a:r>
                        <a:rPr lang="fr-FR" dirty="0" smtClean="0"/>
                        <a:t>La marée noire (due à un </a:t>
                      </a:r>
                      <a:r>
                        <a:rPr lang="fr-FR" sz="1800" b="0" i="0" kern="1200" dirty="0" smtClean="0">
                          <a:solidFill>
                            <a:schemeClr val="tx1"/>
                          </a:solidFill>
                          <a:effectLst/>
                          <a:latin typeface="+mn-lt"/>
                          <a:ea typeface="+mn-ea"/>
                          <a:cs typeface="+mn-cs"/>
                        </a:rPr>
                        <a:t>naufrage d'un pétrolier causant</a:t>
                      </a:r>
                      <a:r>
                        <a:rPr lang="fr-FR" sz="1800" b="0" i="0" kern="1200" baseline="0" dirty="0" smtClean="0">
                          <a:solidFill>
                            <a:schemeClr val="tx1"/>
                          </a:solidFill>
                          <a:effectLst/>
                          <a:latin typeface="+mn-lt"/>
                          <a:ea typeface="+mn-ea"/>
                          <a:cs typeface="+mn-cs"/>
                        </a:rPr>
                        <a:t> ainsi une pollution massive de la mer)</a:t>
                      </a:r>
                      <a:endParaRPr lang="fr-FR" dirty="0" smtClean="0"/>
                    </a:p>
                  </a:txBody>
                  <a:tcPr/>
                </a:tc>
                <a:tc>
                  <a:txBody>
                    <a:bodyPr/>
                    <a:lstStyle/>
                    <a:p>
                      <a:pPr marL="285750" indent="-285750">
                        <a:buFont typeface="Wingdings" panose="05000000000000000000" pitchFamily="2" charset="2"/>
                        <a:buChar char="Ø"/>
                      </a:pPr>
                      <a:r>
                        <a:rPr lang="fr-FR" dirty="0" smtClean="0"/>
                        <a:t>Dégradation de la qualité de l’eau et par conséquence de la faune et de la flore.</a:t>
                      </a:r>
                      <a:endParaRPr lang="fr-FR"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14867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8458" y="359343"/>
            <a:ext cx="8596668" cy="574307"/>
          </a:xfrm>
        </p:spPr>
        <p:txBody>
          <a:bodyPr>
            <a:normAutofit fontScale="90000"/>
          </a:bodyPr>
          <a:lstStyle/>
          <a:p>
            <a:r>
              <a:rPr lang="fr-FR" dirty="0" smtClean="0"/>
              <a:t>2. La pollution de l’air (Doc 3 P 116)</a:t>
            </a:r>
            <a:endParaRPr lang="fr-FR" dirty="0"/>
          </a:p>
        </p:txBody>
      </p:sp>
      <p:sp>
        <p:nvSpPr>
          <p:cNvPr id="3" name="Espace réservé du contenu 2"/>
          <p:cNvSpPr>
            <a:spLocks noGrp="1"/>
          </p:cNvSpPr>
          <p:nvPr>
            <p:ph idx="1"/>
          </p:nvPr>
        </p:nvSpPr>
        <p:spPr>
          <a:xfrm>
            <a:off x="648458" y="1226939"/>
            <a:ext cx="9419567" cy="5000606"/>
          </a:xfrm>
        </p:spPr>
        <p:txBody>
          <a:bodyPr/>
          <a:lstStyle/>
          <a:p>
            <a:pPr>
              <a:buFont typeface="Wingdings 3" panose="05040102010807070707" pitchFamily="18" charset="2"/>
              <a:buChar char=""/>
            </a:pPr>
            <a:r>
              <a:rPr lang="fr-FR" sz="2400" dirty="0" smtClean="0"/>
              <a:t>Les différentes sources d’émission de polluants atmosphériques sont : </a:t>
            </a:r>
          </a:p>
          <a:p>
            <a:pPr marL="355600" indent="0">
              <a:buNone/>
            </a:pPr>
            <a:r>
              <a:rPr lang="fr-FR" sz="2400" dirty="0" smtClean="0"/>
              <a:t>L’industrie, les moyens de  transport, l’agriculture et le chauffage commercial et résidentiel </a:t>
            </a:r>
          </a:p>
          <a:p>
            <a:pPr>
              <a:buFont typeface="Wingdings 3" panose="05040102010807070707" pitchFamily="18" charset="2"/>
              <a:buChar char="u"/>
            </a:pPr>
            <a:r>
              <a:rPr lang="fr-FR" sz="2400" dirty="0" smtClean="0"/>
              <a:t>L’industrie est la première source d’émission de polluants atmosphériques notamment les gaz à effet de serre, l’augmentation de la concentration de ces gaz dans l’atmosphère va amplifier le phénomène de l’effet de serre et par conséquence le réchauffement climatique de la planète (augmentation de la température moyenne)</a:t>
            </a:r>
          </a:p>
          <a:p>
            <a:endParaRPr lang="fr-FR" dirty="0"/>
          </a:p>
        </p:txBody>
      </p:sp>
    </p:spTree>
    <p:extLst>
      <p:ext uri="{BB962C8B-B14F-4D97-AF65-F5344CB8AC3E}">
        <p14:creationId xmlns:p14="http://schemas.microsoft.com/office/powerpoint/2010/main" val="325770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0257" y="263091"/>
            <a:ext cx="9375006" cy="1132572"/>
          </a:xfrm>
        </p:spPr>
        <p:txBody>
          <a:bodyPr>
            <a:noAutofit/>
          </a:bodyPr>
          <a:lstStyle/>
          <a:p>
            <a:r>
              <a:rPr lang="fr-FR" sz="3200" b="1" dirty="0" smtClean="0"/>
              <a:t>3. La surexploitation des ressources naturelles (Doc 4 P 116)</a:t>
            </a:r>
            <a:endParaRPr lang="fr-FR" sz="3200" b="1" dirty="0"/>
          </a:p>
        </p:txBody>
      </p:sp>
      <p:sp>
        <p:nvSpPr>
          <p:cNvPr id="3" name="Espace réservé du contenu 2"/>
          <p:cNvSpPr>
            <a:spLocks noGrp="1"/>
          </p:cNvSpPr>
          <p:nvPr>
            <p:ph idx="1"/>
          </p:nvPr>
        </p:nvSpPr>
        <p:spPr>
          <a:xfrm>
            <a:off x="375385" y="1472666"/>
            <a:ext cx="9375006" cy="3532471"/>
          </a:xfrm>
        </p:spPr>
        <p:txBody>
          <a:bodyPr/>
          <a:lstStyle/>
          <a:p>
            <a:r>
              <a:rPr lang="fr-FR" sz="2800" dirty="0" smtClean="0"/>
              <a:t>Les aspects de l’exploitation irrationnelle des sources naturelles sont : </a:t>
            </a:r>
          </a:p>
          <a:p>
            <a:pPr marL="722313" indent="-269875"/>
            <a:r>
              <a:rPr lang="fr-FR" sz="2000" dirty="0" smtClean="0"/>
              <a:t>La pêche intensive </a:t>
            </a:r>
          </a:p>
          <a:p>
            <a:pPr marL="722313" indent="-269875"/>
            <a:r>
              <a:rPr lang="fr-FR" sz="2000" dirty="0" smtClean="0"/>
              <a:t>La dégradation de l’arganier pour des vertus cosmétiques </a:t>
            </a:r>
          </a:p>
          <a:p>
            <a:pPr marL="722313" indent="-269875"/>
            <a:r>
              <a:rPr lang="fr-FR" sz="2000" dirty="0" smtClean="0"/>
              <a:t>L’utilisation et la consommation excessive des eaux dans l’ensemble des villes marocaines </a:t>
            </a:r>
          </a:p>
          <a:p>
            <a:pPr marL="452438" indent="0">
              <a:buNone/>
            </a:pPr>
            <a:r>
              <a:rPr lang="fr-FR" sz="2000" dirty="0" smtClean="0"/>
              <a:t>Tout ceci entraine l’épuisement des ressources naturelles et donc l’altération des écosystèmes ainsi le partage inégal de ces ressources.</a:t>
            </a:r>
            <a:endParaRPr lang="fr-FR" sz="2000" dirty="0"/>
          </a:p>
          <a:p>
            <a:pPr marL="452438" indent="0">
              <a:buNone/>
            </a:pPr>
            <a:endParaRPr lang="fr-FR" sz="2000" dirty="0" smtClean="0"/>
          </a:p>
          <a:p>
            <a:endParaRPr lang="fr-FR" dirty="0"/>
          </a:p>
        </p:txBody>
      </p:sp>
    </p:spTree>
    <p:extLst>
      <p:ext uri="{BB962C8B-B14F-4D97-AF65-F5344CB8AC3E}">
        <p14:creationId xmlns:p14="http://schemas.microsoft.com/office/powerpoint/2010/main" val="396235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56" y="166838"/>
            <a:ext cx="8596668" cy="1320800"/>
          </a:xfrm>
        </p:spPr>
        <p:txBody>
          <a:bodyPr/>
          <a:lstStyle/>
          <a:p>
            <a:r>
              <a:rPr lang="fr-FR" dirty="0" smtClean="0"/>
              <a:t>II. L’impact positif de l’Homme sur l’écosystème</a:t>
            </a:r>
            <a:endParaRPr lang="fr-FR" dirty="0"/>
          </a:p>
        </p:txBody>
      </p:sp>
      <p:sp>
        <p:nvSpPr>
          <p:cNvPr id="3" name="Espace réservé du contenu 2"/>
          <p:cNvSpPr>
            <a:spLocks noGrp="1"/>
          </p:cNvSpPr>
          <p:nvPr>
            <p:ph idx="1"/>
          </p:nvPr>
        </p:nvSpPr>
        <p:spPr>
          <a:xfrm>
            <a:off x="571456" y="1487639"/>
            <a:ext cx="8596668" cy="4970914"/>
          </a:xfrm>
        </p:spPr>
        <p:txBody>
          <a:bodyPr>
            <a:normAutofit/>
          </a:bodyPr>
          <a:lstStyle/>
          <a:p>
            <a:r>
              <a:rPr lang="fr-FR" sz="2000" b="1" dirty="0" smtClean="0"/>
              <a:t>1. les énergies renouvelables </a:t>
            </a:r>
          </a:p>
          <a:p>
            <a:pPr marL="0" indent="0" algn="just">
              <a:buNone/>
            </a:pPr>
            <a:r>
              <a:rPr lang="fr-FR" sz="2000" dirty="0" smtClean="0"/>
              <a:t>Les énergies renouvelables issues du soleil, du vent ou de l’eau, contribuent à la réduction de la consommation des carburants et donc la diminution de l’échappement des gaz à effet de serre d’où la régression de la pollution dans l’air </a:t>
            </a:r>
          </a:p>
          <a:p>
            <a:pPr>
              <a:buFont typeface="Wingdings 3" panose="05040102010807070707" pitchFamily="18" charset="2"/>
              <a:buChar char="u"/>
            </a:pPr>
            <a:r>
              <a:rPr lang="fr-FR" sz="2000" b="1" dirty="0" smtClean="0"/>
              <a:t>2. le traitement des eaux usées </a:t>
            </a:r>
          </a:p>
          <a:p>
            <a:pPr marL="0" indent="0">
              <a:buNone/>
            </a:pPr>
            <a:r>
              <a:rPr lang="fr-FR" sz="2000" dirty="0" smtClean="0"/>
              <a:t>les rôles des stations d’épurations des eaux usées :</a:t>
            </a:r>
          </a:p>
          <a:p>
            <a:pPr marL="452438" indent="-269875">
              <a:buFont typeface="Wingdings" panose="05000000000000000000" pitchFamily="2" charset="2"/>
              <a:buChar char="q"/>
            </a:pPr>
            <a:r>
              <a:rPr lang="fr-FR" sz="2000" dirty="0"/>
              <a:t>	</a:t>
            </a:r>
            <a:r>
              <a:rPr lang="fr-FR" sz="2000" dirty="0" smtClean="0"/>
              <a:t>la potabilisation de l’eau </a:t>
            </a:r>
          </a:p>
          <a:p>
            <a:pPr marL="452438" indent="-269875">
              <a:buFont typeface="Wingdings" panose="05000000000000000000" pitchFamily="2" charset="2"/>
              <a:buChar char="q"/>
            </a:pPr>
            <a:r>
              <a:rPr lang="fr-FR" sz="2000" dirty="0"/>
              <a:t>	</a:t>
            </a:r>
            <a:r>
              <a:rPr lang="fr-FR" sz="2000" dirty="0" smtClean="0"/>
              <a:t>l’irrigation immédiate (la réutilisation des eaux traiter dans le domaine 	d’agriculture)</a:t>
            </a:r>
          </a:p>
          <a:p>
            <a:pPr marL="452438" indent="-269875">
              <a:buFont typeface="Wingdings" panose="05000000000000000000" pitchFamily="2" charset="2"/>
              <a:buChar char="q"/>
            </a:pPr>
            <a:r>
              <a:rPr lang="fr-FR" sz="2000" dirty="0"/>
              <a:t>	</a:t>
            </a:r>
            <a:r>
              <a:rPr lang="fr-FR" sz="2000" dirty="0" smtClean="0"/>
              <a:t>protéger les eaux de surface (rivières, mers) et profondes (nappes 	phréatiques) de la pollution, en traitant les eaux usées avant de les rejeter.</a:t>
            </a:r>
            <a:endParaRPr lang="fr-FR" dirty="0"/>
          </a:p>
        </p:txBody>
      </p:sp>
    </p:spTree>
    <p:extLst>
      <p:ext uri="{BB962C8B-B14F-4D97-AF65-F5344CB8AC3E}">
        <p14:creationId xmlns:p14="http://schemas.microsoft.com/office/powerpoint/2010/main" val="825485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48759" y="161925"/>
            <a:ext cx="8596668" cy="6381749"/>
          </a:xfrm>
        </p:spPr>
        <p:txBody>
          <a:bodyPr>
            <a:normAutofit lnSpcReduction="10000"/>
          </a:bodyPr>
          <a:lstStyle/>
          <a:p>
            <a:r>
              <a:rPr lang="fr-FR" sz="2400" b="1" dirty="0" smtClean="0"/>
              <a:t>3. le tri et le recyclage des déchets (Doc 3 P 120)</a:t>
            </a:r>
          </a:p>
          <a:p>
            <a:pPr marL="0" indent="0">
              <a:buNone/>
            </a:pPr>
            <a:endParaRPr lang="fr-FR" sz="2400" b="1" dirty="0" smtClean="0"/>
          </a:p>
          <a:p>
            <a:pPr marL="0" indent="0" algn="just">
              <a:buNone/>
            </a:pPr>
            <a:r>
              <a:rPr lang="fr-FR" sz="2400" dirty="0" smtClean="0"/>
              <a:t>Le tri des déchets est une étape importante qui précède le recyclage qui consiste à </a:t>
            </a:r>
            <a:r>
              <a:rPr lang="fr-FR" sz="2400" b="1" dirty="0" smtClean="0"/>
              <a:t>la transformation déchets en produits réutilisables </a:t>
            </a:r>
            <a:r>
              <a:rPr lang="fr-FR" sz="2400" dirty="0" smtClean="0"/>
              <a:t>d’où la réduction de leur effets néfastes sur l’environnement et sur l’équilibre des écosystèmes.</a:t>
            </a:r>
          </a:p>
          <a:p>
            <a:pPr marL="0" indent="0">
              <a:buNone/>
            </a:pPr>
            <a:endParaRPr lang="fr-FR" sz="2400" b="1" dirty="0" smtClean="0"/>
          </a:p>
          <a:p>
            <a:r>
              <a:rPr lang="fr-FR" sz="2400" b="1" dirty="0" smtClean="0"/>
              <a:t>4. la préservation de la biodiversité (Doc 4P 120)</a:t>
            </a:r>
          </a:p>
          <a:p>
            <a:endParaRPr lang="fr-FR" sz="2400" b="1" dirty="0"/>
          </a:p>
          <a:p>
            <a:pPr marL="0" indent="0" algn="just">
              <a:buNone/>
            </a:pPr>
            <a:r>
              <a:rPr lang="fr-FR" sz="2400" dirty="0" smtClean="0"/>
              <a:t>À nos jours et à cause de la dégradation des écosystèmes due à l’impact négatif de l’homme, plusieurs espèces sont menacées d’extinction d’où la nécessité d’adopter des stratégies pour préserver ces espèces et donc maintenir l’équilibre des écosystèmes. Parmi ces stratégies, la création des </a:t>
            </a:r>
            <a:r>
              <a:rPr lang="fr-FR" sz="2400" b="1" dirty="0" smtClean="0"/>
              <a:t>réserves</a:t>
            </a:r>
            <a:r>
              <a:rPr lang="fr-FR" sz="2400" dirty="0" smtClean="0"/>
              <a:t> et </a:t>
            </a:r>
            <a:r>
              <a:rPr lang="fr-FR" sz="2400" b="1" dirty="0" smtClean="0"/>
              <a:t>parcs biologiques</a:t>
            </a:r>
            <a:r>
              <a:rPr lang="fr-FR" sz="2400" dirty="0" smtClean="0"/>
              <a:t>.</a:t>
            </a:r>
          </a:p>
          <a:p>
            <a:endParaRPr lang="fr-FR" sz="2000" b="1" dirty="0"/>
          </a:p>
          <a:p>
            <a:pPr marL="0" indent="0">
              <a:buNone/>
            </a:pPr>
            <a:endParaRPr lang="fr-FR" sz="2000" b="1" dirty="0"/>
          </a:p>
        </p:txBody>
      </p:sp>
    </p:spTree>
    <p:extLst>
      <p:ext uri="{BB962C8B-B14F-4D97-AF65-F5344CB8AC3E}">
        <p14:creationId xmlns:p14="http://schemas.microsoft.com/office/powerpoint/2010/main" val="314357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9930</TotalTime>
  <Words>2338</Words>
  <Application>Microsoft Office PowerPoint</Application>
  <PresentationFormat>Grand écran</PresentationFormat>
  <Paragraphs>238</Paragraphs>
  <Slides>43</Slides>
  <Notes>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43</vt:i4>
      </vt:variant>
    </vt:vector>
  </HeadingPairs>
  <TitlesOfParts>
    <vt:vector size="50" baseType="lpstr">
      <vt:lpstr>Arial</vt:lpstr>
      <vt:lpstr>Calibri</vt:lpstr>
      <vt:lpstr>Cambria Math</vt:lpstr>
      <vt:lpstr>Trebuchet MS</vt:lpstr>
      <vt:lpstr>Wingdings</vt:lpstr>
      <vt:lpstr>Wingdings 3</vt:lpstr>
      <vt:lpstr>Facette</vt:lpstr>
      <vt:lpstr>Chapitre 4 : flux de la matière et de l’énergie dans l’écosystème</vt:lpstr>
      <vt:lpstr>Présentation PowerPoint</vt:lpstr>
      <vt:lpstr>Introduction </vt:lpstr>
      <vt:lpstr>I. Les relations trophiques</vt:lpstr>
      <vt:lpstr>Présentation PowerPoint</vt:lpstr>
      <vt:lpstr>Présentation PowerPoint</vt:lpstr>
      <vt:lpstr>Présentation PowerPoint</vt:lpstr>
      <vt:lpstr>I. Les relations trophiques (suite)</vt:lpstr>
      <vt:lpstr>Présentation PowerPoint</vt:lpstr>
      <vt:lpstr>Présentation PowerPoint</vt:lpstr>
      <vt:lpstr>Présentation PowerPoint</vt:lpstr>
      <vt:lpstr>rappel</vt:lpstr>
      <vt:lpstr>II. Les chaines et réseaux trophiques</vt:lpstr>
      <vt:lpstr>2. Le réseau trophique</vt:lpstr>
      <vt:lpstr>2. Le réseau trophique (suite)</vt:lpstr>
      <vt:lpstr>3. Quelques techniques de détermination du régime alimentaire</vt:lpstr>
      <vt:lpstr>Présentation PowerPoint</vt:lpstr>
      <vt:lpstr>Présentation PowerPoint</vt:lpstr>
      <vt:lpstr>III. Les pyramides écologiques </vt:lpstr>
      <vt:lpstr>Présentation PowerPoint</vt:lpstr>
      <vt:lpstr>rappel</vt:lpstr>
      <vt:lpstr>2. Les pyramides écologiques (doc 2 P 102)  </vt:lpstr>
      <vt:lpstr>Présentation PowerPoint</vt:lpstr>
      <vt:lpstr>3. Production primaire et secondaire</vt:lpstr>
      <vt:lpstr>Les rendements écologiques </vt:lpstr>
      <vt:lpstr>b. Calcul des rendements </vt:lpstr>
      <vt:lpstr>4.Flux énergétique au sein d’un écosystème (doc 4 P 104)</vt:lpstr>
      <vt:lpstr>Présentation PowerPoint</vt:lpstr>
      <vt:lpstr>IV. L’aspect dynamique de l’écosystème </vt:lpstr>
      <vt:lpstr>Présentation PowerPoint</vt:lpstr>
      <vt:lpstr>Présentation PowerPoint</vt:lpstr>
      <vt:lpstr>2. Évolution des populations de lynx et de lièvre au sein d’un écosystème (Doc 2 P 106)</vt:lpstr>
      <vt:lpstr>Présentation PowerPoint</vt:lpstr>
      <vt:lpstr>3. La bioaccumulation des DDT dans un écosystème (Doc 3 P 108)</vt:lpstr>
      <vt:lpstr>Présentation PowerPoint</vt:lpstr>
      <vt:lpstr>4. Le dysfonctionnement d’un écosystème Doc 4 P 108)</vt:lpstr>
      <vt:lpstr>Chapitre 5 : les équilibres naturels </vt:lpstr>
      <vt:lpstr>Présentation PowerPoint</vt:lpstr>
      <vt:lpstr>I. l’impact négatif de l’Homme sur l’écosystème</vt:lpstr>
      <vt:lpstr>2. La pollution de l’air (Doc 3 P 116)</vt:lpstr>
      <vt:lpstr>3. La surexploitation des ressources naturelles (Doc 4 P 116)</vt:lpstr>
      <vt:lpstr>II. L’impact positif de l’Homme sur l’écosystème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4 : flux de la matière et de l’énergie dans l’écosystème</dc:title>
  <dc:creator>DELL</dc:creator>
  <cp:lastModifiedBy>DELL</cp:lastModifiedBy>
  <cp:revision>147</cp:revision>
  <dcterms:created xsi:type="dcterms:W3CDTF">2020-01-02T17:28:26Z</dcterms:created>
  <dcterms:modified xsi:type="dcterms:W3CDTF">2021-10-27T23:32:29Z</dcterms:modified>
</cp:coreProperties>
</file>