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0"/>
  </p:notesMasterIdLst>
  <p:sldIdLst>
    <p:sldId id="302" r:id="rId2"/>
    <p:sldId id="294" r:id="rId3"/>
    <p:sldId id="296" r:id="rId4"/>
    <p:sldId id="297" r:id="rId5"/>
    <p:sldId id="298" r:id="rId6"/>
    <p:sldId id="299" r:id="rId7"/>
    <p:sldId id="300" r:id="rId8"/>
    <p:sldId id="301"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89231" autoAdjust="0"/>
  </p:normalViewPr>
  <p:slideViewPr>
    <p:cSldViewPr snapToGrid="0">
      <p:cViewPr varScale="1">
        <p:scale>
          <a:sx n="66" d="100"/>
          <a:sy n="66" d="100"/>
        </p:scale>
        <p:origin x="60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0149EC-8488-4816-9C22-3866C25DBD2D}" type="datetimeFigureOut">
              <a:rPr lang="fr-FR" smtClean="0"/>
              <a:t>28/10/2021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56557-19A3-453D-9708-BD5CC837D144}" type="slidenum">
              <a:rPr lang="fr-FR" smtClean="0"/>
              <a:t>‹N°›</a:t>
            </a:fld>
            <a:endParaRPr lang="fr-FR"/>
          </a:p>
        </p:txBody>
      </p:sp>
    </p:spTree>
    <p:extLst>
      <p:ext uri="{BB962C8B-B14F-4D97-AF65-F5344CB8AC3E}">
        <p14:creationId xmlns:p14="http://schemas.microsoft.com/office/powerpoint/2010/main" val="47930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61432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821613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748649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9E46DA3-F043-400E-933C-55D8C15682EC}"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451825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9E46DA3-F043-400E-933C-55D8C15682EC}" type="datetimeFigureOut">
              <a:rPr lang="fr-FR" smtClean="0"/>
              <a:t>28/10/2021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4122989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9E46DA3-F043-400E-933C-55D8C15682EC}" type="datetimeFigureOut">
              <a:rPr lang="fr-FR" smtClean="0"/>
              <a:t>28/10/2021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2803154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E46DA3-F043-400E-933C-55D8C15682EC}" type="datetimeFigureOut">
              <a:rPr lang="fr-FR" smtClean="0"/>
              <a:t>28/10/2021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1167097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9E46DA3-F043-400E-933C-55D8C15682EC}"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881241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9E46DA3-F043-400E-933C-55D8C15682EC}" type="datetimeFigureOut">
              <a:rPr lang="fr-FR" smtClean="0"/>
              <a:t>28/10/2021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944805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148199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54198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1590007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2413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327805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602491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E46DA3-F043-400E-933C-55D8C15682EC}" type="datetimeFigureOut">
              <a:rPr lang="fr-FR" smtClean="0"/>
              <a:t>28/10/2021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A6C9F60-2143-4AEA-861D-8D7CA9A0140F}" type="slidenum">
              <a:rPr lang="fr-FR" smtClean="0"/>
              <a:t>‹N°›</a:t>
            </a:fld>
            <a:endParaRPr lang="fr-FR"/>
          </a:p>
        </p:txBody>
      </p:sp>
    </p:spTree>
    <p:extLst>
      <p:ext uri="{BB962C8B-B14F-4D97-AF65-F5344CB8AC3E}">
        <p14:creationId xmlns:p14="http://schemas.microsoft.com/office/powerpoint/2010/main" val="342533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9E46DA3-F043-400E-933C-55D8C15682EC}" type="datetimeFigureOut">
              <a:rPr lang="fr-FR" smtClean="0"/>
              <a:t>28/10/2021</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6C9F60-2143-4AEA-861D-8D7CA9A0140F}" type="slidenum">
              <a:rPr lang="fr-FR" smtClean="0"/>
              <a:t>‹N°›</a:t>
            </a:fld>
            <a:endParaRPr lang="fr-FR"/>
          </a:p>
        </p:txBody>
      </p:sp>
    </p:spTree>
    <p:extLst>
      <p:ext uri="{BB962C8B-B14F-4D97-AF65-F5344CB8AC3E}">
        <p14:creationId xmlns:p14="http://schemas.microsoft.com/office/powerpoint/2010/main" val="8635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6000" dirty="0" smtClean="0"/>
              <a:t>Les équilibres </a:t>
            </a:r>
            <a:r>
              <a:rPr lang="fr-FR" sz="6000" dirty="0"/>
              <a:t>naturels </a:t>
            </a:r>
          </a:p>
        </p:txBody>
      </p:sp>
      <p:sp>
        <p:nvSpPr>
          <p:cNvPr id="3" name="Espace réservé du texte 2"/>
          <p:cNvSpPr>
            <a:spLocks noGrp="1"/>
          </p:cNvSpPr>
          <p:nvPr>
            <p:ph type="body" idx="1"/>
          </p:nvPr>
        </p:nvSpPr>
        <p:spPr/>
        <p:txBody>
          <a:bodyPr>
            <a:normAutofit/>
          </a:bodyPr>
          <a:lstStyle/>
          <a:p>
            <a:r>
              <a:rPr lang="fr-FR" sz="2400" b="1" dirty="0"/>
              <a:t>Chapitre </a:t>
            </a:r>
            <a:r>
              <a:rPr lang="fr-FR" sz="2400" b="1" dirty="0" smtClean="0"/>
              <a:t>V</a:t>
            </a:r>
            <a:endParaRPr lang="fr-FR" sz="2400" b="1" dirty="0"/>
          </a:p>
        </p:txBody>
      </p:sp>
    </p:spTree>
    <p:extLst>
      <p:ext uri="{BB962C8B-B14F-4D97-AF65-F5344CB8AC3E}">
        <p14:creationId xmlns:p14="http://schemas.microsoft.com/office/powerpoint/2010/main" val="600759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ésultat de recherche d'images pour &quot;pollution de l'eau animaux&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269" y="1135781"/>
            <a:ext cx="5260173" cy="349822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a:blip r:embed="rId3"/>
          <a:stretch>
            <a:fillRect/>
          </a:stretch>
        </p:blipFill>
        <p:spPr>
          <a:xfrm>
            <a:off x="6065128" y="1135780"/>
            <a:ext cx="5924210" cy="3498221"/>
          </a:xfrm>
          <a:prstGeom prst="rect">
            <a:avLst/>
          </a:prstGeom>
        </p:spPr>
      </p:pic>
      <p:pic>
        <p:nvPicPr>
          <p:cNvPr id="2054" name="Picture 6" descr="Résultat de recherche d'images pour &quot;protéction de l'environnement&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2386" y="2390036"/>
            <a:ext cx="6445484" cy="4301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0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532954" y="847024"/>
            <a:ext cx="9371441" cy="460719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fr-FR" sz="3200" b="1" dirty="0" smtClean="0"/>
              <a:t>Introduction : </a:t>
            </a:r>
          </a:p>
          <a:p>
            <a:pPr marL="0" indent="0">
              <a:buFont typeface="Wingdings 3" charset="2"/>
              <a:buNone/>
            </a:pPr>
            <a:r>
              <a:rPr lang="fr-FR" sz="2400" dirty="0" smtClean="0"/>
              <a:t>Par ses activités, l’Homme agit </a:t>
            </a:r>
            <a:r>
              <a:rPr lang="fr-FR" sz="2400" dirty="0"/>
              <a:t>s</a:t>
            </a:r>
            <a:r>
              <a:rPr lang="fr-FR" sz="2400" dirty="0" smtClean="0"/>
              <a:t>ur les milieux de vie et sur les êtres vivants qui les peuplent. Il peut provoquer accidentellement la disparition d’espèces animales et végétales et donc détruire les milieux de vie.</a:t>
            </a:r>
          </a:p>
          <a:p>
            <a:pPr marL="0" indent="0">
              <a:buFont typeface="Wingdings 3" charset="2"/>
              <a:buNone/>
            </a:pPr>
            <a:r>
              <a:rPr lang="fr-FR" sz="2400" dirty="0" smtClean="0"/>
              <a:t>Mais il peut également préserver le peuplement en protégeant les milieux de vie naturels ou en les aménageant.</a:t>
            </a:r>
          </a:p>
          <a:p>
            <a:pPr marL="0" indent="0">
              <a:buFont typeface="Wingdings 3" charset="2"/>
              <a:buNone/>
            </a:pPr>
            <a:r>
              <a:rPr lang="fr-FR" sz="2400" dirty="0" smtClean="0">
                <a:solidFill>
                  <a:schemeClr val="accent1"/>
                </a:solidFill>
              </a:rPr>
              <a:t>Comment l’Homme agit-il négativement sur les écosystèmes?</a:t>
            </a:r>
          </a:p>
          <a:p>
            <a:pPr marL="0" indent="0">
              <a:buFont typeface="Wingdings 3" charset="2"/>
              <a:buNone/>
            </a:pPr>
            <a:r>
              <a:rPr lang="fr-FR" sz="2400" dirty="0" smtClean="0">
                <a:solidFill>
                  <a:schemeClr val="accent1"/>
                </a:solidFill>
              </a:rPr>
              <a:t>Et comment peut-il agir d’une manière positive?</a:t>
            </a:r>
            <a:endParaRPr lang="fr-FR" sz="2400" dirty="0">
              <a:solidFill>
                <a:schemeClr val="accent1"/>
              </a:solidFill>
            </a:endParaRPr>
          </a:p>
        </p:txBody>
      </p:sp>
    </p:spTree>
    <p:extLst>
      <p:ext uri="{BB962C8B-B14F-4D97-AF65-F5344CB8AC3E}">
        <p14:creationId xmlns:p14="http://schemas.microsoft.com/office/powerpoint/2010/main" val="43440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70586"/>
            <a:ext cx="9426102" cy="610350"/>
          </a:xfrm>
        </p:spPr>
        <p:txBody>
          <a:bodyPr>
            <a:normAutofit fontScale="90000"/>
          </a:bodyPr>
          <a:lstStyle/>
          <a:p>
            <a:r>
              <a:rPr lang="fr-FR" b="1" dirty="0" smtClean="0"/>
              <a:t>I. l’impact négatif de l’Homme sur l’écosystème</a:t>
            </a:r>
            <a:endParaRPr lang="fr-FR" b="1" dirty="0"/>
          </a:p>
        </p:txBody>
      </p:sp>
      <p:sp>
        <p:nvSpPr>
          <p:cNvPr id="4" name="ZoneTexte 3"/>
          <p:cNvSpPr txBox="1"/>
          <p:nvPr/>
        </p:nvSpPr>
        <p:spPr>
          <a:xfrm>
            <a:off x="389107" y="768484"/>
            <a:ext cx="7597302" cy="461665"/>
          </a:xfrm>
          <a:prstGeom prst="rect">
            <a:avLst/>
          </a:prstGeom>
          <a:noFill/>
        </p:spPr>
        <p:txBody>
          <a:bodyPr wrap="square" rtlCol="0">
            <a:spAutoFit/>
          </a:bodyPr>
          <a:lstStyle/>
          <a:p>
            <a:r>
              <a:rPr lang="fr-FR" sz="2400" b="1" dirty="0" smtClean="0"/>
              <a:t>1. La pollution du sol et de  l’eau (Doc 1 et 2 P 114 </a:t>
            </a:r>
            <a:endParaRPr lang="fr-FR" sz="2400" b="1" dirty="0"/>
          </a:p>
        </p:txBody>
      </p:sp>
      <p:graphicFrame>
        <p:nvGraphicFramePr>
          <p:cNvPr id="3" name="Tableau 2"/>
          <p:cNvGraphicFramePr>
            <a:graphicFrameLocks noGrp="1"/>
          </p:cNvGraphicFramePr>
          <p:nvPr>
            <p:extLst>
              <p:ext uri="{D42A27DB-BD31-4B8C-83A1-F6EECF244321}">
                <p14:modId xmlns:p14="http://schemas.microsoft.com/office/powerpoint/2010/main" val="3067166036"/>
              </p:ext>
            </p:extLst>
          </p:nvPr>
        </p:nvGraphicFramePr>
        <p:xfrm>
          <a:off x="841375" y="1538816"/>
          <a:ext cx="8905740" cy="4485640"/>
        </p:xfrm>
        <a:graphic>
          <a:graphicData uri="http://schemas.openxmlformats.org/drawingml/2006/table">
            <a:tbl>
              <a:tblPr firstRow="1" bandRow="1">
                <a:tableStyleId>{5940675A-B579-460E-94D1-54222C63F5DA}</a:tableStyleId>
              </a:tblPr>
              <a:tblGrid>
                <a:gridCol w="995328">
                  <a:extLst>
                    <a:ext uri="{9D8B030D-6E8A-4147-A177-3AD203B41FA5}">
                      <a16:colId xmlns:a16="http://schemas.microsoft.com/office/drawing/2014/main" val="20000"/>
                    </a:ext>
                  </a:extLst>
                </a:gridCol>
                <a:gridCol w="3876885">
                  <a:extLst>
                    <a:ext uri="{9D8B030D-6E8A-4147-A177-3AD203B41FA5}">
                      <a16:colId xmlns:a16="http://schemas.microsoft.com/office/drawing/2014/main" val="20001"/>
                    </a:ext>
                  </a:extLst>
                </a:gridCol>
                <a:gridCol w="4033527">
                  <a:extLst>
                    <a:ext uri="{9D8B030D-6E8A-4147-A177-3AD203B41FA5}">
                      <a16:colId xmlns:a16="http://schemas.microsoft.com/office/drawing/2014/main" val="20002"/>
                    </a:ext>
                  </a:extLst>
                </a:gridCol>
              </a:tblGrid>
              <a:tr h="370840">
                <a:tc>
                  <a:txBody>
                    <a:bodyPr/>
                    <a:lstStyle/>
                    <a:p>
                      <a:endParaRPr lang="fr-FR" b="1"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b="1" dirty="0" smtClean="0"/>
                        <a:t>Les facteurs polluants</a:t>
                      </a:r>
                      <a:r>
                        <a:rPr lang="fr-FR" b="1" baseline="0" dirty="0" smtClean="0"/>
                        <a:t> </a:t>
                      </a:r>
                      <a:endParaRPr lang="fr-FR" b="1" dirty="0"/>
                    </a:p>
                  </a:txBody>
                  <a:tcPr/>
                </a:tc>
                <a:tc>
                  <a:txBody>
                    <a:bodyPr/>
                    <a:lstStyle/>
                    <a:p>
                      <a:r>
                        <a:rPr lang="fr-FR" b="1" dirty="0" smtClean="0"/>
                        <a:t>Effets sur l’écosystème</a:t>
                      </a:r>
                      <a:endParaRPr lang="fr-FR" b="1" dirty="0"/>
                    </a:p>
                  </a:txBody>
                  <a:tcPr/>
                </a:tc>
                <a:extLst>
                  <a:ext uri="{0D108BD9-81ED-4DB2-BD59-A6C34878D82A}">
                    <a16:rowId xmlns:a16="http://schemas.microsoft.com/office/drawing/2014/main" val="10000"/>
                  </a:ext>
                </a:extLst>
              </a:tr>
              <a:tr h="370840">
                <a:tc>
                  <a:txBody>
                    <a:bodyPr/>
                    <a:lstStyle/>
                    <a:p>
                      <a:r>
                        <a:rPr lang="fr-FR" b="1" dirty="0" smtClean="0"/>
                        <a:t>Le sol </a:t>
                      </a:r>
                      <a:endParaRPr lang="fr-FR" b="1" dirty="0"/>
                    </a:p>
                  </a:txBody>
                  <a:tcPr anchor="ctr"/>
                </a:tc>
                <a:tc>
                  <a:txBody>
                    <a:bodyPr/>
                    <a:lstStyle/>
                    <a:p>
                      <a:pPr marL="285750" indent="-285750">
                        <a:buFont typeface="Wingdings" panose="05000000000000000000" pitchFamily="2" charset="2"/>
                        <a:buChar char="q"/>
                      </a:pPr>
                      <a:r>
                        <a:rPr lang="fr-FR" dirty="0" smtClean="0"/>
                        <a:t>L’usage intensif d’engrais, de pesticides, d’herbicides.</a:t>
                      </a:r>
                    </a:p>
                    <a:p>
                      <a:pPr marL="285750" indent="-285750">
                        <a:buFont typeface="Wingdings" panose="05000000000000000000" pitchFamily="2" charset="2"/>
                        <a:buChar char="q"/>
                      </a:pPr>
                      <a:r>
                        <a:rPr lang="fr-FR" dirty="0" smtClean="0"/>
                        <a:t>Lixiviat</a:t>
                      </a:r>
                      <a:r>
                        <a:rPr lang="fr-FR" baseline="0" dirty="0" smtClean="0"/>
                        <a:t> des décharges de déchets</a:t>
                      </a:r>
                      <a:endParaRPr lang="fr-FR" dirty="0" smtClean="0"/>
                    </a:p>
                    <a:p>
                      <a:pPr marL="285750" indent="-285750">
                        <a:buFont typeface="Wingdings" panose="05000000000000000000" pitchFamily="2" charset="2"/>
                        <a:buChar char="q"/>
                      </a:pPr>
                      <a:r>
                        <a:rPr lang="fr-FR" dirty="0" smtClean="0"/>
                        <a:t>Polluants organiques</a:t>
                      </a:r>
                      <a:r>
                        <a:rPr lang="fr-FR" baseline="0" dirty="0" smtClean="0"/>
                        <a:t> et inorganiques</a:t>
                      </a:r>
                      <a:endParaRPr lang="fr-FR" dirty="0" smtClean="0"/>
                    </a:p>
                  </a:txBody>
                  <a:tcPr/>
                </a:tc>
                <a:tc>
                  <a:txBody>
                    <a:bodyPr/>
                    <a:lstStyle/>
                    <a:p>
                      <a:pPr marL="285750" indent="-285750">
                        <a:buFont typeface="Wingdings" panose="05000000000000000000" pitchFamily="2" charset="2"/>
                        <a:buChar char="q"/>
                      </a:pPr>
                      <a:r>
                        <a:rPr lang="fr-FR" dirty="0" smtClean="0"/>
                        <a:t>Modifications</a:t>
                      </a:r>
                      <a:r>
                        <a:rPr lang="fr-FR" baseline="0" dirty="0" smtClean="0"/>
                        <a:t> des propriétés chimiques du sol </a:t>
                      </a:r>
                    </a:p>
                    <a:p>
                      <a:pPr marL="285750" indent="-285750">
                        <a:buFont typeface="Wingdings" panose="05000000000000000000" pitchFamily="2" charset="2"/>
                        <a:buChar char="q"/>
                      </a:pPr>
                      <a:r>
                        <a:rPr lang="fr-FR" baseline="0" dirty="0" smtClean="0"/>
                        <a:t>Toxique pour la faune et de la flore</a:t>
                      </a:r>
                    </a:p>
                    <a:p>
                      <a:pPr marL="285750" indent="-285750">
                        <a:buFont typeface="Wingdings" panose="05000000000000000000" pitchFamily="2" charset="2"/>
                        <a:buChar char="q"/>
                      </a:pPr>
                      <a:r>
                        <a:rPr lang="fr-FR" baseline="0" dirty="0" smtClean="0"/>
                        <a:t>Accumulation de substance nocives dans le sol</a:t>
                      </a:r>
                    </a:p>
                  </a:txBody>
                  <a:tcPr/>
                </a:tc>
                <a:extLst>
                  <a:ext uri="{0D108BD9-81ED-4DB2-BD59-A6C34878D82A}">
                    <a16:rowId xmlns:a16="http://schemas.microsoft.com/office/drawing/2014/main" val="10001"/>
                  </a:ext>
                </a:extLst>
              </a:tr>
              <a:tr h="370840">
                <a:tc rowSpan="2">
                  <a:txBody>
                    <a:bodyPr/>
                    <a:lstStyle/>
                    <a:p>
                      <a:r>
                        <a:rPr lang="fr-FR" b="1" dirty="0" smtClean="0"/>
                        <a:t>L’eau</a:t>
                      </a:r>
                      <a:endParaRPr lang="fr-FR" b="1" dirty="0"/>
                    </a:p>
                  </a:txBody>
                  <a:tcPr anchor="ctr"/>
                </a:tc>
                <a:tc>
                  <a:txBody>
                    <a:bodyPr/>
                    <a:lstStyle/>
                    <a:p>
                      <a:pPr marL="285750" indent="-285750">
                        <a:buFont typeface="Wingdings" panose="05000000000000000000" pitchFamily="2" charset="2"/>
                        <a:buChar char="v"/>
                      </a:pPr>
                      <a:r>
                        <a:rPr lang="fr-FR" dirty="0" smtClean="0"/>
                        <a:t>Polluants</a:t>
                      </a:r>
                      <a:r>
                        <a:rPr lang="fr-FR" baseline="0" dirty="0" smtClean="0"/>
                        <a:t> organiques dû à l’activité agricole</a:t>
                      </a:r>
                      <a:endParaRPr lang="fr-FR" dirty="0" smtClean="0"/>
                    </a:p>
                  </a:txBody>
                  <a:tcPr/>
                </a:tc>
                <a:tc>
                  <a:txBody>
                    <a:bodyPr/>
                    <a:lstStyle/>
                    <a:p>
                      <a:pPr marL="285750" indent="-285750">
                        <a:buFont typeface="Wingdings" panose="05000000000000000000" pitchFamily="2" charset="2"/>
                        <a:buChar char="v"/>
                      </a:pPr>
                      <a:r>
                        <a:rPr lang="fr-FR" dirty="0" smtClean="0"/>
                        <a:t>Eutrophisation (prolifération</a:t>
                      </a:r>
                      <a:r>
                        <a:rPr lang="fr-FR" baseline="0" dirty="0" smtClean="0"/>
                        <a:t> intensive d’algues)</a:t>
                      </a:r>
                      <a:endParaRPr lang="fr-FR" dirty="0"/>
                    </a:p>
                  </a:txBody>
                  <a:tcPr/>
                </a:tc>
                <a:extLst>
                  <a:ext uri="{0D108BD9-81ED-4DB2-BD59-A6C34878D82A}">
                    <a16:rowId xmlns:a16="http://schemas.microsoft.com/office/drawing/2014/main" val="10002"/>
                  </a:ext>
                </a:extLst>
              </a:tr>
              <a:tr h="370840">
                <a:tc vMerge="1">
                  <a:txBody>
                    <a:bodyPr/>
                    <a:lstStyle/>
                    <a:p>
                      <a:endParaRPr lang="fr-FR" dirty="0"/>
                    </a:p>
                  </a:txBody>
                  <a:tcPr/>
                </a:tc>
                <a:tc>
                  <a:txBody>
                    <a:bodyPr/>
                    <a:lstStyle/>
                    <a:p>
                      <a:pPr marL="285750" indent="-285750">
                        <a:buFont typeface="Wingdings" panose="05000000000000000000" pitchFamily="2" charset="2"/>
                        <a:buChar char="Ø"/>
                      </a:pPr>
                      <a:r>
                        <a:rPr lang="fr-FR" dirty="0" smtClean="0"/>
                        <a:t>Eaux usées</a:t>
                      </a:r>
                    </a:p>
                    <a:p>
                      <a:pPr marL="285750" indent="-285750">
                        <a:buFont typeface="Wingdings" panose="05000000000000000000" pitchFamily="2" charset="2"/>
                        <a:buChar char="Ø"/>
                      </a:pPr>
                      <a:r>
                        <a:rPr lang="fr-FR" dirty="0" smtClean="0"/>
                        <a:t>Décharges de polluants solides</a:t>
                      </a:r>
                    </a:p>
                    <a:p>
                      <a:pPr marL="285750" indent="-285750">
                        <a:buFont typeface="Wingdings" panose="05000000000000000000" pitchFamily="2" charset="2"/>
                        <a:buChar char="Ø"/>
                      </a:pPr>
                      <a:r>
                        <a:rPr lang="fr-FR" dirty="0" smtClean="0"/>
                        <a:t>La marée noire (due à un </a:t>
                      </a:r>
                      <a:r>
                        <a:rPr lang="fr-FR" sz="1800" b="0" i="0" kern="1200" dirty="0" smtClean="0">
                          <a:solidFill>
                            <a:schemeClr val="tx1"/>
                          </a:solidFill>
                          <a:effectLst/>
                          <a:latin typeface="+mn-lt"/>
                          <a:ea typeface="+mn-ea"/>
                          <a:cs typeface="+mn-cs"/>
                        </a:rPr>
                        <a:t>naufrage d'un pétrolier causant</a:t>
                      </a:r>
                      <a:r>
                        <a:rPr lang="fr-FR" sz="1800" b="0" i="0" kern="1200" baseline="0" dirty="0" smtClean="0">
                          <a:solidFill>
                            <a:schemeClr val="tx1"/>
                          </a:solidFill>
                          <a:effectLst/>
                          <a:latin typeface="+mn-lt"/>
                          <a:ea typeface="+mn-ea"/>
                          <a:cs typeface="+mn-cs"/>
                        </a:rPr>
                        <a:t> ainsi une pollution massive de la mer)</a:t>
                      </a:r>
                      <a:endParaRPr lang="fr-FR" dirty="0" smtClean="0"/>
                    </a:p>
                  </a:txBody>
                  <a:tcPr/>
                </a:tc>
                <a:tc>
                  <a:txBody>
                    <a:bodyPr/>
                    <a:lstStyle/>
                    <a:p>
                      <a:pPr marL="285750" indent="-285750">
                        <a:buFont typeface="Wingdings" panose="05000000000000000000" pitchFamily="2" charset="2"/>
                        <a:buChar char="Ø"/>
                      </a:pPr>
                      <a:r>
                        <a:rPr lang="fr-FR" dirty="0" smtClean="0"/>
                        <a:t>Dégradation de la qualité de l’eau et par conséquence de la faune et de la flore.</a:t>
                      </a:r>
                      <a:endParaRPr lang="fr-FR"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1486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8458" y="359343"/>
            <a:ext cx="8596668" cy="574307"/>
          </a:xfrm>
        </p:spPr>
        <p:txBody>
          <a:bodyPr>
            <a:normAutofit fontScale="90000"/>
          </a:bodyPr>
          <a:lstStyle/>
          <a:p>
            <a:r>
              <a:rPr lang="fr-FR" dirty="0" smtClean="0"/>
              <a:t>2. La pollution de l’air (Doc 3 P 116)</a:t>
            </a:r>
            <a:endParaRPr lang="fr-FR" dirty="0"/>
          </a:p>
        </p:txBody>
      </p:sp>
      <p:sp>
        <p:nvSpPr>
          <p:cNvPr id="3" name="Espace réservé du contenu 2"/>
          <p:cNvSpPr>
            <a:spLocks noGrp="1"/>
          </p:cNvSpPr>
          <p:nvPr>
            <p:ph idx="1"/>
          </p:nvPr>
        </p:nvSpPr>
        <p:spPr>
          <a:xfrm>
            <a:off x="648458" y="1226939"/>
            <a:ext cx="9419567" cy="5000606"/>
          </a:xfrm>
        </p:spPr>
        <p:txBody>
          <a:bodyPr/>
          <a:lstStyle/>
          <a:p>
            <a:pPr>
              <a:buFont typeface="Wingdings 3" panose="05040102010807070707" pitchFamily="18" charset="2"/>
              <a:buChar char=""/>
            </a:pPr>
            <a:r>
              <a:rPr lang="fr-FR" sz="2400" dirty="0" smtClean="0"/>
              <a:t>Les différentes sources d’émission de polluants atmosphériques sont : </a:t>
            </a:r>
          </a:p>
          <a:p>
            <a:pPr marL="355600" indent="0">
              <a:buNone/>
            </a:pPr>
            <a:r>
              <a:rPr lang="fr-FR" sz="2400" dirty="0" smtClean="0"/>
              <a:t>L’industrie, les moyens de  transport, l’agriculture et le chauffage commercial et résidentiel </a:t>
            </a:r>
          </a:p>
          <a:p>
            <a:pPr>
              <a:buFont typeface="Wingdings 3" panose="05040102010807070707" pitchFamily="18" charset="2"/>
              <a:buChar char="u"/>
            </a:pPr>
            <a:r>
              <a:rPr lang="fr-FR" sz="2400" dirty="0" smtClean="0"/>
              <a:t>L’industrie est la première source d’émission de polluants atmosphériques notamment les gaz à effet de serre, l’augmentation de la concentration de ces gaz dans l’atmosphère va amplifier le phénomène de l’effet de serre et par conséquence le réchauffement climatique de la planète (augmentation de la température moyenne)</a:t>
            </a:r>
          </a:p>
          <a:p>
            <a:endParaRPr lang="fr-FR" dirty="0"/>
          </a:p>
        </p:txBody>
      </p:sp>
    </p:spTree>
    <p:extLst>
      <p:ext uri="{BB962C8B-B14F-4D97-AF65-F5344CB8AC3E}">
        <p14:creationId xmlns:p14="http://schemas.microsoft.com/office/powerpoint/2010/main" val="32577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257" y="263091"/>
            <a:ext cx="9375006" cy="1132572"/>
          </a:xfrm>
        </p:spPr>
        <p:txBody>
          <a:bodyPr>
            <a:noAutofit/>
          </a:bodyPr>
          <a:lstStyle/>
          <a:p>
            <a:r>
              <a:rPr lang="fr-FR" sz="3200" b="1" dirty="0" smtClean="0"/>
              <a:t>3. La surexploitation des ressources naturelles (Doc 4 P 116)</a:t>
            </a:r>
            <a:endParaRPr lang="fr-FR" sz="3200" b="1" dirty="0"/>
          </a:p>
        </p:txBody>
      </p:sp>
      <p:sp>
        <p:nvSpPr>
          <p:cNvPr id="3" name="Espace réservé du contenu 2"/>
          <p:cNvSpPr>
            <a:spLocks noGrp="1"/>
          </p:cNvSpPr>
          <p:nvPr>
            <p:ph idx="1"/>
          </p:nvPr>
        </p:nvSpPr>
        <p:spPr>
          <a:xfrm>
            <a:off x="375385" y="1472666"/>
            <a:ext cx="9375006" cy="3532471"/>
          </a:xfrm>
        </p:spPr>
        <p:txBody>
          <a:bodyPr/>
          <a:lstStyle/>
          <a:p>
            <a:r>
              <a:rPr lang="fr-FR" sz="2800" dirty="0" smtClean="0"/>
              <a:t>Les aspects de l’exploitation irrationnelle des sources naturelles sont : </a:t>
            </a:r>
          </a:p>
          <a:p>
            <a:pPr marL="722313" indent="-269875"/>
            <a:r>
              <a:rPr lang="fr-FR" sz="2000" dirty="0" smtClean="0"/>
              <a:t>La pêche intensive </a:t>
            </a:r>
          </a:p>
          <a:p>
            <a:pPr marL="722313" indent="-269875"/>
            <a:r>
              <a:rPr lang="fr-FR" sz="2000" dirty="0" smtClean="0"/>
              <a:t>La dégradation de l’arganier pour des vertus cosmétiques </a:t>
            </a:r>
          </a:p>
          <a:p>
            <a:pPr marL="722313" indent="-269875"/>
            <a:r>
              <a:rPr lang="fr-FR" sz="2000" dirty="0" smtClean="0"/>
              <a:t>L’utilisation et la consommation excessive des eaux dans l’ensemble des villes marocaines </a:t>
            </a:r>
          </a:p>
          <a:p>
            <a:pPr marL="452438" indent="0">
              <a:buNone/>
            </a:pPr>
            <a:r>
              <a:rPr lang="fr-FR" sz="2000" dirty="0" smtClean="0"/>
              <a:t>Tout ceci entraine l’épuisement des ressources naturelles et donc l’altération des écosystèmes ainsi le partage inégal de ces ressources.</a:t>
            </a:r>
            <a:endParaRPr lang="fr-FR" sz="2000" dirty="0"/>
          </a:p>
          <a:p>
            <a:pPr marL="452438" indent="0">
              <a:buNone/>
            </a:pPr>
            <a:endParaRPr lang="fr-FR" sz="2000" dirty="0" smtClean="0"/>
          </a:p>
          <a:p>
            <a:endParaRPr lang="fr-FR" dirty="0"/>
          </a:p>
        </p:txBody>
      </p:sp>
    </p:spTree>
    <p:extLst>
      <p:ext uri="{BB962C8B-B14F-4D97-AF65-F5344CB8AC3E}">
        <p14:creationId xmlns:p14="http://schemas.microsoft.com/office/powerpoint/2010/main" val="396235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56" y="166838"/>
            <a:ext cx="8596668" cy="1320800"/>
          </a:xfrm>
        </p:spPr>
        <p:txBody>
          <a:bodyPr/>
          <a:lstStyle/>
          <a:p>
            <a:r>
              <a:rPr lang="fr-FR" dirty="0" smtClean="0"/>
              <a:t>II. L’impact positif de l’Homme sur l’écosystème</a:t>
            </a:r>
            <a:endParaRPr lang="fr-FR" dirty="0"/>
          </a:p>
        </p:txBody>
      </p:sp>
      <p:sp>
        <p:nvSpPr>
          <p:cNvPr id="3" name="Espace réservé du contenu 2"/>
          <p:cNvSpPr>
            <a:spLocks noGrp="1"/>
          </p:cNvSpPr>
          <p:nvPr>
            <p:ph idx="1"/>
          </p:nvPr>
        </p:nvSpPr>
        <p:spPr>
          <a:xfrm>
            <a:off x="571456" y="1487639"/>
            <a:ext cx="8596668" cy="4970914"/>
          </a:xfrm>
        </p:spPr>
        <p:txBody>
          <a:bodyPr>
            <a:normAutofit/>
          </a:bodyPr>
          <a:lstStyle/>
          <a:p>
            <a:r>
              <a:rPr lang="fr-FR" sz="2000" b="1" dirty="0" smtClean="0"/>
              <a:t>1. les énergies renouvelables </a:t>
            </a:r>
          </a:p>
          <a:p>
            <a:pPr marL="0" indent="0" algn="just">
              <a:buNone/>
            </a:pPr>
            <a:r>
              <a:rPr lang="fr-FR" sz="2000" dirty="0" smtClean="0"/>
              <a:t>Les énergies renouvelables issues du soleil, du vent ou de l’eau, contribuent à la réduction de la consommation des carburants et donc la diminution de l’échappement des gaz à effet de serre d’où la régression de la pollution dans l’air </a:t>
            </a:r>
          </a:p>
          <a:p>
            <a:pPr>
              <a:buFont typeface="Wingdings 3" panose="05040102010807070707" pitchFamily="18" charset="2"/>
              <a:buChar char="u"/>
            </a:pPr>
            <a:r>
              <a:rPr lang="fr-FR" sz="2000" b="1" dirty="0" smtClean="0"/>
              <a:t>2. le traitement des eaux usées </a:t>
            </a:r>
          </a:p>
          <a:p>
            <a:pPr marL="0" indent="0">
              <a:buNone/>
            </a:pPr>
            <a:r>
              <a:rPr lang="fr-FR" sz="2000" dirty="0" smtClean="0"/>
              <a:t>les rôles des stations d’épurations des eaux usées :</a:t>
            </a:r>
          </a:p>
          <a:p>
            <a:pPr marL="452438" indent="-269875">
              <a:buFont typeface="Wingdings" panose="05000000000000000000" pitchFamily="2" charset="2"/>
              <a:buChar char="q"/>
            </a:pPr>
            <a:r>
              <a:rPr lang="fr-FR" sz="2000" dirty="0"/>
              <a:t>	</a:t>
            </a:r>
            <a:r>
              <a:rPr lang="fr-FR" sz="2000" dirty="0" smtClean="0"/>
              <a:t>la potabilisation de l’eau </a:t>
            </a:r>
          </a:p>
          <a:p>
            <a:pPr marL="452438" indent="-269875">
              <a:buFont typeface="Wingdings" panose="05000000000000000000" pitchFamily="2" charset="2"/>
              <a:buChar char="q"/>
            </a:pPr>
            <a:r>
              <a:rPr lang="fr-FR" sz="2000" dirty="0"/>
              <a:t>	</a:t>
            </a:r>
            <a:r>
              <a:rPr lang="fr-FR" sz="2000" dirty="0" smtClean="0"/>
              <a:t>l’irrigation immédiate (la réutilisation des eaux traiter dans le domaine 	d’agriculture)</a:t>
            </a:r>
          </a:p>
          <a:p>
            <a:pPr marL="452438" indent="-269875">
              <a:buFont typeface="Wingdings" panose="05000000000000000000" pitchFamily="2" charset="2"/>
              <a:buChar char="q"/>
            </a:pPr>
            <a:r>
              <a:rPr lang="fr-FR" sz="2000" dirty="0"/>
              <a:t>	</a:t>
            </a:r>
            <a:r>
              <a:rPr lang="fr-FR" sz="2000" dirty="0" smtClean="0"/>
              <a:t>protéger les eaux de surface (rivières, mers) et profondes (nappes 	phréatiques) de la pollution, en traitant les eaux usées avant de les rejeter.</a:t>
            </a:r>
            <a:endParaRPr lang="fr-FR" dirty="0"/>
          </a:p>
        </p:txBody>
      </p:sp>
    </p:spTree>
    <p:extLst>
      <p:ext uri="{BB962C8B-B14F-4D97-AF65-F5344CB8AC3E}">
        <p14:creationId xmlns:p14="http://schemas.microsoft.com/office/powerpoint/2010/main" val="82548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8759" y="161925"/>
            <a:ext cx="8596668" cy="6381749"/>
          </a:xfrm>
        </p:spPr>
        <p:txBody>
          <a:bodyPr>
            <a:normAutofit lnSpcReduction="10000"/>
          </a:bodyPr>
          <a:lstStyle/>
          <a:p>
            <a:r>
              <a:rPr lang="fr-FR" sz="2400" b="1" dirty="0" smtClean="0"/>
              <a:t>3. le tri et le recyclage des déchets (Doc 3 P 120)</a:t>
            </a:r>
          </a:p>
          <a:p>
            <a:pPr marL="0" indent="0">
              <a:buNone/>
            </a:pPr>
            <a:endParaRPr lang="fr-FR" sz="2400" b="1" dirty="0" smtClean="0"/>
          </a:p>
          <a:p>
            <a:pPr marL="0" indent="0" algn="just">
              <a:buNone/>
            </a:pPr>
            <a:r>
              <a:rPr lang="fr-FR" sz="2400" dirty="0" smtClean="0"/>
              <a:t>Le tri des déchets est une étape importante qui précède le recyclage qui consiste à </a:t>
            </a:r>
            <a:r>
              <a:rPr lang="fr-FR" sz="2400" b="1" dirty="0" smtClean="0"/>
              <a:t>la transformation déchets en produits réutilisables </a:t>
            </a:r>
            <a:r>
              <a:rPr lang="fr-FR" sz="2400" dirty="0" smtClean="0"/>
              <a:t>d’où la réduction de leur effets néfastes sur l’environnement et sur l’équilibre des écosystèmes.</a:t>
            </a:r>
          </a:p>
          <a:p>
            <a:pPr marL="0" indent="0">
              <a:buNone/>
            </a:pPr>
            <a:endParaRPr lang="fr-FR" sz="2400" b="1" dirty="0" smtClean="0"/>
          </a:p>
          <a:p>
            <a:r>
              <a:rPr lang="fr-FR" sz="2400" b="1" dirty="0" smtClean="0"/>
              <a:t>4. la préservation de la biodiversité (Doc 4P 120)</a:t>
            </a:r>
          </a:p>
          <a:p>
            <a:endParaRPr lang="fr-FR" sz="2400" b="1" dirty="0"/>
          </a:p>
          <a:p>
            <a:pPr marL="0" indent="0" algn="just">
              <a:buNone/>
            </a:pPr>
            <a:r>
              <a:rPr lang="fr-FR" sz="2400" dirty="0" smtClean="0"/>
              <a:t>À nos jours et à cause de la dégradation des écosystèmes due à l’impact négatif de l’homme, plusieurs espèces sont menacées d’extinction d’où la nécessité d’adopter des stratégies pour préserver ces espèces et donc maintenir l’équilibre des écosystèmes. Parmi ces stratégies, la création des </a:t>
            </a:r>
            <a:r>
              <a:rPr lang="fr-FR" sz="2400" b="1" dirty="0" smtClean="0"/>
              <a:t>réserves</a:t>
            </a:r>
            <a:r>
              <a:rPr lang="fr-FR" sz="2400" dirty="0" smtClean="0"/>
              <a:t> et </a:t>
            </a:r>
            <a:r>
              <a:rPr lang="fr-FR" sz="2400" b="1" dirty="0" smtClean="0"/>
              <a:t>parcs biologiques</a:t>
            </a:r>
            <a:r>
              <a:rPr lang="fr-FR" sz="2400" dirty="0" smtClean="0"/>
              <a:t>.</a:t>
            </a:r>
          </a:p>
          <a:p>
            <a:endParaRPr lang="fr-FR" sz="2000" b="1" dirty="0"/>
          </a:p>
          <a:p>
            <a:pPr marL="0" indent="0">
              <a:buNone/>
            </a:pPr>
            <a:endParaRPr lang="fr-FR" sz="2000" b="1" dirty="0"/>
          </a:p>
        </p:txBody>
      </p:sp>
    </p:spTree>
    <p:extLst>
      <p:ext uri="{BB962C8B-B14F-4D97-AF65-F5344CB8AC3E}">
        <p14:creationId xmlns:p14="http://schemas.microsoft.com/office/powerpoint/2010/main" val="314357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9931</TotalTime>
  <Words>543</Words>
  <Application>Microsoft Office PowerPoint</Application>
  <PresentationFormat>Grand écran</PresentationFormat>
  <Paragraphs>50</Paragraphs>
  <Slides>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Trebuchet MS</vt:lpstr>
      <vt:lpstr>Wingdings</vt:lpstr>
      <vt:lpstr>Wingdings 3</vt:lpstr>
      <vt:lpstr>Facette</vt:lpstr>
      <vt:lpstr>Les équilibres naturels </vt:lpstr>
      <vt:lpstr>Présentation PowerPoint</vt:lpstr>
      <vt:lpstr>Présentation PowerPoint</vt:lpstr>
      <vt:lpstr>I. l’impact négatif de l’Homme sur l’écosystème</vt:lpstr>
      <vt:lpstr>2. La pollution de l’air (Doc 3 P 116)</vt:lpstr>
      <vt:lpstr>3. La surexploitation des ressources naturelles (Doc 4 P 116)</vt:lpstr>
      <vt:lpstr>II. L’impact positif de l’Homme sur l’écosystème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4 : flux de la matière et de l’énergie dans l’écosystème</dc:title>
  <dc:creator>DELL</dc:creator>
  <cp:lastModifiedBy>DELL</cp:lastModifiedBy>
  <cp:revision>148</cp:revision>
  <dcterms:created xsi:type="dcterms:W3CDTF">2020-01-02T17:28:26Z</dcterms:created>
  <dcterms:modified xsi:type="dcterms:W3CDTF">2021-10-27T23:33:38Z</dcterms:modified>
</cp:coreProperties>
</file>