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34"/>
  </p:notesMasterIdLst>
  <p:sldIdLst>
    <p:sldId id="331" r:id="rId2"/>
    <p:sldId id="289" r:id="rId3"/>
    <p:sldId id="290" r:id="rId4"/>
    <p:sldId id="291" r:id="rId5"/>
    <p:sldId id="292" r:id="rId6"/>
    <p:sldId id="301" r:id="rId7"/>
    <p:sldId id="302" r:id="rId8"/>
    <p:sldId id="310" r:id="rId9"/>
    <p:sldId id="303" r:id="rId10"/>
    <p:sldId id="304" r:id="rId11"/>
    <p:sldId id="305" r:id="rId12"/>
    <p:sldId id="306" r:id="rId13"/>
    <p:sldId id="307" r:id="rId14"/>
    <p:sldId id="309" r:id="rId15"/>
    <p:sldId id="311" r:id="rId16"/>
    <p:sldId id="312" r:id="rId17"/>
    <p:sldId id="313" r:id="rId18"/>
    <p:sldId id="314" r:id="rId19"/>
    <p:sldId id="315" r:id="rId20"/>
    <p:sldId id="322" r:id="rId21"/>
    <p:sldId id="316" r:id="rId22"/>
    <p:sldId id="323" r:id="rId23"/>
    <p:sldId id="321" r:id="rId24"/>
    <p:sldId id="317" r:id="rId25"/>
    <p:sldId id="320" r:id="rId26"/>
    <p:sldId id="318" r:id="rId27"/>
    <p:sldId id="324" r:id="rId28"/>
    <p:sldId id="325" r:id="rId29"/>
    <p:sldId id="326" r:id="rId30"/>
    <p:sldId id="327" r:id="rId31"/>
    <p:sldId id="328" r:id="rId32"/>
    <p:sldId id="329" r:id="rId3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103" autoAdjust="0"/>
  </p:normalViewPr>
  <p:slideViewPr>
    <p:cSldViewPr snapToGrid="0">
      <p:cViewPr varScale="1">
        <p:scale>
          <a:sx n="66" d="100"/>
          <a:sy n="66" d="100"/>
        </p:scale>
        <p:origin x="600" y="3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B481A4-F9C5-4382-AA4A-FAB63A667A02}" type="datetimeFigureOut">
              <a:rPr lang="fr-FR" smtClean="0"/>
              <a:t>28/10/2021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AB9187-FC16-4CD4-B277-01F6023EDCBD}" type="slidenum">
              <a:rPr lang="fr-FR" smtClean="0"/>
              <a:t>‹N°›</a:t>
            </a:fld>
            <a:endParaRPr lang="fr-FR"/>
          </a:p>
        </p:txBody>
      </p:sp>
    </p:spTree>
    <p:extLst>
      <p:ext uri="{BB962C8B-B14F-4D97-AF65-F5344CB8AC3E}">
        <p14:creationId xmlns:p14="http://schemas.microsoft.com/office/powerpoint/2010/main" val="3260983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D221D45A-05C4-4DE2-AF06-C0A2CF1FDECE}"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B132E58-3BDC-46BC-8E00-5F1570D9A8D7}" type="slidenum">
              <a:rPr lang="fr-FR" smtClean="0"/>
              <a:t>‹N°›</a:t>
            </a:fld>
            <a:endParaRPr lang="fr-FR"/>
          </a:p>
        </p:txBody>
      </p:sp>
    </p:spTree>
    <p:extLst>
      <p:ext uri="{BB962C8B-B14F-4D97-AF65-F5344CB8AC3E}">
        <p14:creationId xmlns:p14="http://schemas.microsoft.com/office/powerpoint/2010/main" val="767560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smtClean="0"/>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D221D45A-05C4-4DE2-AF06-C0A2CF1FDECE}"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B132E58-3BDC-46BC-8E00-5F1570D9A8D7}" type="slidenum">
              <a:rPr lang="fr-FR" smtClean="0"/>
              <a:t>‹N°›</a:t>
            </a:fld>
            <a:endParaRPr lang="fr-FR"/>
          </a:p>
        </p:txBody>
      </p:sp>
    </p:spTree>
    <p:extLst>
      <p:ext uri="{BB962C8B-B14F-4D97-AF65-F5344CB8AC3E}">
        <p14:creationId xmlns:p14="http://schemas.microsoft.com/office/powerpoint/2010/main" val="3631604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D221D45A-05C4-4DE2-AF06-C0A2CF1FDECE}"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B132E58-3BDC-46BC-8E00-5F1570D9A8D7}" type="slidenum">
              <a:rPr lang="fr-FR" smtClean="0"/>
              <a:t>‹N°›</a:t>
            </a:fld>
            <a:endParaRPr lang="fr-FR"/>
          </a:p>
        </p:txBody>
      </p:sp>
    </p:spTree>
    <p:extLst>
      <p:ext uri="{BB962C8B-B14F-4D97-AF65-F5344CB8AC3E}">
        <p14:creationId xmlns:p14="http://schemas.microsoft.com/office/powerpoint/2010/main" val="1329383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D221D45A-05C4-4DE2-AF06-C0A2CF1FDECE}" type="datetimeFigureOut">
              <a:rPr lang="fr-FR" smtClean="0"/>
              <a:t>28/10/2021</a:t>
            </a:fld>
            <a:endParaRPr lang="fr-FR"/>
          </a:p>
        </p:txBody>
      </p:sp>
      <p:sp>
        <p:nvSpPr>
          <p:cNvPr id="6" name="Footer Placeholder 5"/>
          <p:cNvSpPr>
            <a:spLocks noGrp="1"/>
          </p:cNvSpPr>
          <p:nvPr>
            <p:ph type="ftr" sz="quarter" idx="11"/>
          </p:nvPr>
        </p:nvSpPr>
        <p:spPr/>
        <p:txBody>
          <a:bodyPr/>
          <a:lstStyle/>
          <a:p>
            <a:endParaRPr lang="fr-F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B132E58-3BDC-46BC-8E00-5F1570D9A8D7}" type="slidenum">
              <a:rPr lang="fr-FR" smtClean="0"/>
              <a:t>‹N°›</a:t>
            </a:fld>
            <a:endParaRPr lang="fr-FR"/>
          </a:p>
        </p:txBody>
      </p:sp>
    </p:spTree>
    <p:extLst>
      <p:ext uri="{BB962C8B-B14F-4D97-AF65-F5344CB8AC3E}">
        <p14:creationId xmlns:p14="http://schemas.microsoft.com/office/powerpoint/2010/main" val="1398022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D221D45A-05C4-4DE2-AF06-C0A2CF1FDECE}" type="datetimeFigureOut">
              <a:rPr lang="fr-FR" smtClean="0"/>
              <a:t>28/10/2021</a:t>
            </a:fld>
            <a:endParaRPr lang="fr-FR"/>
          </a:p>
        </p:txBody>
      </p:sp>
      <p:sp>
        <p:nvSpPr>
          <p:cNvPr id="8" name="Footer Placeholder 7"/>
          <p:cNvSpPr>
            <a:spLocks noGrp="1"/>
          </p:cNvSpPr>
          <p:nvPr>
            <p:ph type="ftr" sz="quarter" idx="11"/>
          </p:nvPr>
        </p:nvSpPr>
        <p:spPr/>
        <p:txBody>
          <a:bodyPr/>
          <a:lstStyle/>
          <a:p>
            <a:endParaRPr lang="fr-F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B132E58-3BDC-46BC-8E00-5F1570D9A8D7}" type="slidenum">
              <a:rPr lang="fr-FR" smtClean="0"/>
              <a:t>‹N°›</a:t>
            </a:fld>
            <a:endParaRPr lang="fr-FR"/>
          </a:p>
        </p:txBody>
      </p:sp>
    </p:spTree>
    <p:extLst>
      <p:ext uri="{BB962C8B-B14F-4D97-AF65-F5344CB8AC3E}">
        <p14:creationId xmlns:p14="http://schemas.microsoft.com/office/powerpoint/2010/main" val="4003244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D221D45A-05C4-4DE2-AF06-C0A2CF1FDECE}" type="datetimeFigureOut">
              <a:rPr lang="fr-FR" smtClean="0"/>
              <a:t>28/10/2021</a:t>
            </a:fld>
            <a:endParaRPr lang="fr-FR"/>
          </a:p>
        </p:txBody>
      </p:sp>
      <p:sp>
        <p:nvSpPr>
          <p:cNvPr id="4" name="Footer Placeholder 3"/>
          <p:cNvSpPr>
            <a:spLocks noGrp="1"/>
          </p:cNvSpPr>
          <p:nvPr>
            <p:ph type="ftr" sz="quarter" idx="11"/>
          </p:nvPr>
        </p:nvSpPr>
        <p:spPr/>
        <p:txBody>
          <a:bodyPr/>
          <a:lstStyle/>
          <a:p>
            <a:endParaRPr lang="fr-F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B132E58-3BDC-46BC-8E00-5F1570D9A8D7}" type="slidenum">
              <a:rPr lang="fr-FR" smtClean="0"/>
              <a:t>‹N°›</a:t>
            </a:fld>
            <a:endParaRPr lang="fr-FR"/>
          </a:p>
        </p:txBody>
      </p:sp>
    </p:spTree>
    <p:extLst>
      <p:ext uri="{BB962C8B-B14F-4D97-AF65-F5344CB8AC3E}">
        <p14:creationId xmlns:p14="http://schemas.microsoft.com/office/powerpoint/2010/main" val="1645136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21D45A-05C4-4DE2-AF06-C0A2CF1FDECE}" type="datetimeFigureOut">
              <a:rPr lang="fr-FR" smtClean="0"/>
              <a:t>28/10/2021</a:t>
            </a:fld>
            <a:endParaRPr lang="fr-FR"/>
          </a:p>
        </p:txBody>
      </p:sp>
      <p:sp>
        <p:nvSpPr>
          <p:cNvPr id="3" name="Footer Placeholder 2"/>
          <p:cNvSpPr>
            <a:spLocks noGrp="1"/>
          </p:cNvSpPr>
          <p:nvPr>
            <p:ph type="ftr" sz="quarter" idx="11"/>
          </p:nvPr>
        </p:nvSpPr>
        <p:spPr/>
        <p:txBody>
          <a:bodyPr/>
          <a:lstStyle/>
          <a:p>
            <a:endParaRPr lang="fr-F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B132E58-3BDC-46BC-8E00-5F1570D9A8D7}" type="slidenum">
              <a:rPr lang="fr-FR" smtClean="0"/>
              <a:t>‹N°›</a:t>
            </a:fld>
            <a:endParaRPr lang="fr-FR"/>
          </a:p>
        </p:txBody>
      </p:sp>
    </p:spTree>
    <p:extLst>
      <p:ext uri="{BB962C8B-B14F-4D97-AF65-F5344CB8AC3E}">
        <p14:creationId xmlns:p14="http://schemas.microsoft.com/office/powerpoint/2010/main" val="559315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smtClean="0"/>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D221D45A-05C4-4DE2-AF06-C0A2CF1FDECE}" type="datetimeFigureOut">
              <a:rPr lang="fr-FR" smtClean="0"/>
              <a:t>28/10/2021</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B132E58-3BDC-46BC-8E00-5F1570D9A8D7}" type="slidenum">
              <a:rPr lang="fr-FR" smtClean="0"/>
              <a:t>‹N°›</a:t>
            </a:fld>
            <a:endParaRPr lang="fr-FR"/>
          </a:p>
        </p:txBody>
      </p:sp>
    </p:spTree>
    <p:extLst>
      <p:ext uri="{BB962C8B-B14F-4D97-AF65-F5344CB8AC3E}">
        <p14:creationId xmlns:p14="http://schemas.microsoft.com/office/powerpoint/2010/main" val="1412299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D221D45A-05C4-4DE2-AF06-C0A2CF1FDECE}" type="datetimeFigureOut">
              <a:rPr lang="fr-FR" smtClean="0"/>
              <a:t>28/10/2021</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132E58-3BDC-46BC-8E00-5F1570D9A8D7}" type="slidenum">
              <a:rPr lang="fr-FR" smtClean="0"/>
              <a:t>‹N°›</a:t>
            </a:fld>
            <a:endParaRPr lang="fr-FR"/>
          </a:p>
        </p:txBody>
      </p:sp>
    </p:spTree>
    <p:extLst>
      <p:ext uri="{BB962C8B-B14F-4D97-AF65-F5344CB8AC3E}">
        <p14:creationId xmlns:p14="http://schemas.microsoft.com/office/powerpoint/2010/main" val="1145330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D221D45A-05C4-4DE2-AF06-C0A2CF1FDECE}"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B132E58-3BDC-46BC-8E00-5F1570D9A8D7}" type="slidenum">
              <a:rPr lang="fr-FR" smtClean="0"/>
              <a:t>‹N°›</a:t>
            </a:fld>
            <a:endParaRPr lang="fr-FR"/>
          </a:p>
        </p:txBody>
      </p:sp>
    </p:spTree>
    <p:extLst>
      <p:ext uri="{BB962C8B-B14F-4D97-AF65-F5344CB8AC3E}">
        <p14:creationId xmlns:p14="http://schemas.microsoft.com/office/powerpoint/2010/main" val="745600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D221D45A-05C4-4DE2-AF06-C0A2CF1FDECE}"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B132E58-3BDC-46BC-8E00-5F1570D9A8D7}" type="slidenum">
              <a:rPr lang="fr-FR" smtClean="0"/>
              <a:t>‹N°›</a:t>
            </a:fld>
            <a:endParaRPr lang="fr-F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007228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smtClean="0"/>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D221D45A-05C4-4DE2-AF06-C0A2CF1FDECE}" type="datetimeFigureOut">
              <a:rPr lang="fr-FR" smtClean="0"/>
              <a:t>28/10/2021</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132E58-3BDC-46BC-8E00-5F1570D9A8D7}" type="slidenum">
              <a:rPr lang="fr-FR" smtClean="0"/>
              <a:t>‹N°›</a:t>
            </a:fld>
            <a:endParaRPr lang="fr-FR"/>
          </a:p>
        </p:txBody>
      </p:sp>
    </p:spTree>
    <p:extLst>
      <p:ext uri="{BB962C8B-B14F-4D97-AF65-F5344CB8AC3E}">
        <p14:creationId xmlns:p14="http://schemas.microsoft.com/office/powerpoint/2010/main" val="849229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D221D45A-05C4-4DE2-AF06-C0A2CF1FDECE}" type="datetimeFigureOut">
              <a:rPr lang="fr-FR" smtClean="0"/>
              <a:t>28/10/2021</a:t>
            </a:fld>
            <a:endParaRPr lang="fr-FR"/>
          </a:p>
        </p:txBody>
      </p:sp>
      <p:sp>
        <p:nvSpPr>
          <p:cNvPr id="6" name="Footer Placeholder 5"/>
          <p:cNvSpPr>
            <a:spLocks noGrp="1"/>
          </p:cNvSpPr>
          <p:nvPr>
            <p:ph type="ftr" sz="quarter" idx="11"/>
          </p:nvPr>
        </p:nvSpPr>
        <p:spPr/>
        <p:txBody>
          <a:bodyPr/>
          <a:lstStyle/>
          <a:p>
            <a:endParaRPr lang="fr-F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132E58-3BDC-46BC-8E00-5F1570D9A8D7}" type="slidenum">
              <a:rPr lang="fr-FR" smtClean="0"/>
              <a:t>‹N°›</a:t>
            </a:fld>
            <a:endParaRPr lang="fr-F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30302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D221D45A-05C4-4DE2-AF06-C0A2CF1FDECE}" type="datetimeFigureOut">
              <a:rPr lang="fr-FR" smtClean="0"/>
              <a:t>28/10/2021</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132E58-3BDC-46BC-8E00-5F1570D9A8D7}" type="slidenum">
              <a:rPr lang="fr-FR" smtClean="0"/>
              <a:t>‹N°›</a:t>
            </a:fld>
            <a:endParaRPr lang="fr-FR"/>
          </a:p>
        </p:txBody>
      </p:sp>
    </p:spTree>
    <p:extLst>
      <p:ext uri="{BB962C8B-B14F-4D97-AF65-F5344CB8AC3E}">
        <p14:creationId xmlns:p14="http://schemas.microsoft.com/office/powerpoint/2010/main" val="5835130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D221D45A-05C4-4DE2-AF06-C0A2CF1FDECE}"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B132E58-3BDC-46BC-8E00-5F1570D9A8D7}" type="slidenum">
              <a:rPr lang="fr-FR" smtClean="0"/>
              <a:t>‹N°›</a:t>
            </a:fld>
            <a:endParaRPr lang="fr-FR"/>
          </a:p>
        </p:txBody>
      </p:sp>
    </p:spTree>
    <p:extLst>
      <p:ext uri="{BB962C8B-B14F-4D97-AF65-F5344CB8AC3E}">
        <p14:creationId xmlns:p14="http://schemas.microsoft.com/office/powerpoint/2010/main" val="17714046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D221D45A-05C4-4DE2-AF06-C0A2CF1FDECE}"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B132E58-3BDC-46BC-8E00-5F1570D9A8D7}" type="slidenum">
              <a:rPr lang="fr-FR" smtClean="0"/>
              <a:t>‹N°›</a:t>
            </a:fld>
            <a:endParaRPr lang="fr-FR"/>
          </a:p>
        </p:txBody>
      </p:sp>
    </p:spTree>
    <p:extLst>
      <p:ext uri="{BB962C8B-B14F-4D97-AF65-F5344CB8AC3E}">
        <p14:creationId xmlns:p14="http://schemas.microsoft.com/office/powerpoint/2010/main" val="3032922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221D45A-05C4-4DE2-AF06-C0A2CF1FDECE}" type="datetimeFigureOut">
              <a:rPr lang="fr-FR" smtClean="0"/>
              <a:t>28/10/2021</a:t>
            </a:fld>
            <a:endParaRPr lang="fr-F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B132E58-3BDC-46BC-8E00-5F1570D9A8D7}" type="slidenum">
              <a:rPr lang="fr-FR" smtClean="0"/>
              <a:t>‹N°›</a:t>
            </a:fld>
            <a:endParaRPr lang="fr-FR"/>
          </a:p>
        </p:txBody>
      </p:sp>
    </p:spTree>
    <p:extLst>
      <p:ext uri="{BB962C8B-B14F-4D97-AF65-F5344CB8AC3E}">
        <p14:creationId xmlns:p14="http://schemas.microsoft.com/office/powerpoint/2010/main" val="513922029"/>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7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Autofit/>
          </a:bodyPr>
          <a:lstStyle/>
          <a:p>
            <a:r>
              <a:rPr lang="fr-FR" sz="4800" b="1" dirty="0" smtClean="0"/>
              <a:t>l’influence </a:t>
            </a:r>
            <a:r>
              <a:rPr lang="fr-FR" sz="4800" b="1" dirty="0"/>
              <a:t>des facteurs climatiques sur la répartition des êtres vivants </a:t>
            </a:r>
            <a:endParaRPr lang="fr-FR" sz="4800" dirty="0"/>
          </a:p>
        </p:txBody>
      </p:sp>
      <p:sp>
        <p:nvSpPr>
          <p:cNvPr id="3" name="Sous-titre 2"/>
          <p:cNvSpPr>
            <a:spLocks noGrp="1"/>
          </p:cNvSpPr>
          <p:nvPr>
            <p:ph type="subTitle" idx="1"/>
          </p:nvPr>
        </p:nvSpPr>
        <p:spPr/>
        <p:txBody>
          <a:bodyPr>
            <a:normAutofit/>
          </a:bodyPr>
          <a:lstStyle/>
          <a:p>
            <a:r>
              <a:rPr lang="fr-FR" sz="2000" b="1" dirty="0"/>
              <a:t>Chapitre 3 </a:t>
            </a:r>
            <a:endParaRPr lang="fr-FR" sz="2000" dirty="0"/>
          </a:p>
        </p:txBody>
      </p:sp>
    </p:spTree>
    <p:extLst>
      <p:ext uri="{BB962C8B-B14F-4D97-AF65-F5344CB8AC3E}">
        <p14:creationId xmlns:p14="http://schemas.microsoft.com/office/powerpoint/2010/main" val="2281198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605516" y="1774750"/>
            <a:ext cx="5422604" cy="4838700"/>
          </a:xfrm>
        </p:spPr>
        <p:txBody>
          <a:bodyPr>
            <a:normAutofit/>
          </a:bodyPr>
          <a:lstStyle/>
          <a:p>
            <a:pPr marL="0" indent="0" algn="just">
              <a:buNone/>
            </a:pPr>
            <a:r>
              <a:rPr lang="fr-FR" sz="2400" dirty="0" smtClean="0"/>
              <a:t>La </a:t>
            </a:r>
            <a:r>
              <a:rPr lang="fr-FR" sz="2400" dirty="0" smtClean="0"/>
              <a:t>répartition des êtres vivants sur terre ne se fait pas au hasard, les êtres vivants occupent un milieu quand celui-ci a des conditions de vie qui lui sont favorables. Parmi ces conditions celles liées au </a:t>
            </a:r>
            <a:r>
              <a:rPr lang="fr-FR" sz="2400" b="1" dirty="0" smtClean="0"/>
              <a:t>climat</a:t>
            </a:r>
            <a:r>
              <a:rPr lang="fr-FR" dirty="0" smtClean="0"/>
              <a:t>. </a:t>
            </a:r>
          </a:p>
          <a:p>
            <a:pPr marL="0" indent="0" algn="just">
              <a:buNone/>
            </a:pPr>
            <a:r>
              <a:rPr lang="fr-FR" sz="2400" dirty="0" smtClean="0"/>
              <a:t>Le </a:t>
            </a:r>
            <a:r>
              <a:rPr lang="fr-FR" sz="2400" b="1" dirty="0" smtClean="0"/>
              <a:t>climat</a:t>
            </a:r>
            <a:r>
              <a:rPr lang="fr-FR" sz="2400" dirty="0" smtClean="0"/>
              <a:t> correspond aux conditions atmosphériques qui règnent dans une région donnée, pendant une période qui s’étale sur plusieurs années.</a:t>
            </a:r>
            <a:endParaRPr lang="fr-FR" sz="2400" dirty="0"/>
          </a:p>
        </p:txBody>
      </p:sp>
      <p:pic>
        <p:nvPicPr>
          <p:cNvPr id="4" name="Image 3"/>
          <p:cNvPicPr>
            <a:picLocks noChangeAspect="1"/>
          </p:cNvPicPr>
          <p:nvPr/>
        </p:nvPicPr>
        <p:blipFill>
          <a:blip r:embed="rId2"/>
          <a:stretch>
            <a:fillRect/>
          </a:stretch>
        </p:blipFill>
        <p:spPr>
          <a:xfrm>
            <a:off x="7028120" y="2117650"/>
            <a:ext cx="4724400" cy="4495800"/>
          </a:xfrm>
          <a:prstGeom prst="rect">
            <a:avLst/>
          </a:prstGeom>
        </p:spPr>
      </p:pic>
      <p:sp>
        <p:nvSpPr>
          <p:cNvPr id="5" name="Titre 4"/>
          <p:cNvSpPr>
            <a:spLocks noGrp="1"/>
          </p:cNvSpPr>
          <p:nvPr>
            <p:ph type="title"/>
          </p:nvPr>
        </p:nvSpPr>
        <p:spPr>
          <a:xfrm>
            <a:off x="1707401" y="665310"/>
            <a:ext cx="8911687" cy="1280890"/>
          </a:xfrm>
        </p:spPr>
        <p:txBody>
          <a:bodyPr/>
          <a:lstStyle/>
          <a:p>
            <a:r>
              <a:rPr lang="fr-FR" b="1" dirty="0"/>
              <a:t>i</a:t>
            </a:r>
            <a:r>
              <a:rPr lang="fr-FR" b="1" dirty="0" smtClean="0"/>
              <a:t>ntroduction</a:t>
            </a:r>
            <a:endParaRPr lang="fr-FR" b="1" dirty="0"/>
          </a:p>
        </p:txBody>
      </p:sp>
    </p:spTree>
    <p:extLst>
      <p:ext uri="{BB962C8B-B14F-4D97-AF65-F5344CB8AC3E}">
        <p14:creationId xmlns:p14="http://schemas.microsoft.com/office/powerpoint/2010/main" val="1689640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690577" y="1605516"/>
            <a:ext cx="10111563" cy="4508205"/>
          </a:xfrm>
        </p:spPr>
        <p:txBody>
          <a:bodyPr>
            <a:noAutofit/>
          </a:bodyPr>
          <a:lstStyle/>
          <a:p>
            <a:pPr algn="just">
              <a:spcAft>
                <a:spcPts val="600"/>
              </a:spcAft>
            </a:pPr>
            <a:r>
              <a:rPr lang="fr-FR" sz="2400" dirty="0" smtClean="0"/>
              <a:t>Quels sont les éléments qui définissent le climat ? (Activité 1)</a:t>
            </a:r>
          </a:p>
          <a:p>
            <a:pPr algn="just">
              <a:spcAft>
                <a:spcPts val="600"/>
              </a:spcAft>
            </a:pPr>
            <a:r>
              <a:rPr lang="fr-FR" sz="2400" dirty="0" smtClean="0"/>
              <a:t>Comment peut-on déterminer les caractéristiques climatiques d’une région? (Act2)</a:t>
            </a:r>
          </a:p>
          <a:p>
            <a:pPr algn="just">
              <a:spcAft>
                <a:spcPts val="600"/>
              </a:spcAft>
            </a:pPr>
            <a:r>
              <a:rPr lang="fr-FR" sz="2400" dirty="0" smtClean="0"/>
              <a:t>Comment les facteurs climatiques influencent-ils la répartition des êtres vivant? (Act3)</a:t>
            </a:r>
          </a:p>
          <a:p>
            <a:pPr algn="just">
              <a:spcAft>
                <a:spcPts val="600"/>
              </a:spcAft>
            </a:pPr>
            <a:r>
              <a:rPr lang="fr-FR" sz="2400" dirty="0" smtClean="0"/>
              <a:t>Comment les êtres vivants se comportent-ils face aux changements climatiques? (Act4)</a:t>
            </a:r>
          </a:p>
          <a:p>
            <a:pPr algn="just">
              <a:spcAft>
                <a:spcPts val="600"/>
              </a:spcAft>
            </a:pPr>
            <a:r>
              <a:rPr lang="fr-FR" sz="2400" dirty="0" smtClean="0"/>
              <a:t>Comment la maîtrise des facteurs climatiques peut influencer le rendement agricole? (Act5)</a:t>
            </a:r>
            <a:endParaRPr lang="fr-FR" sz="2400" dirty="0"/>
          </a:p>
        </p:txBody>
      </p:sp>
      <p:sp>
        <p:nvSpPr>
          <p:cNvPr id="4" name="ZoneTexte 3"/>
          <p:cNvSpPr txBox="1"/>
          <p:nvPr/>
        </p:nvSpPr>
        <p:spPr>
          <a:xfrm>
            <a:off x="1690577" y="691116"/>
            <a:ext cx="9441712" cy="523220"/>
          </a:xfrm>
          <a:prstGeom prst="rect">
            <a:avLst/>
          </a:prstGeom>
          <a:noFill/>
        </p:spPr>
        <p:txBody>
          <a:bodyPr wrap="square" rtlCol="0">
            <a:spAutoFit/>
          </a:bodyPr>
          <a:lstStyle/>
          <a:p>
            <a:r>
              <a:rPr lang="fr-FR" sz="2800" b="1" dirty="0" smtClean="0"/>
              <a:t>problématiques</a:t>
            </a:r>
            <a:endParaRPr lang="fr-FR" b="1" dirty="0"/>
          </a:p>
        </p:txBody>
      </p:sp>
    </p:spTree>
    <p:extLst>
      <p:ext uri="{BB962C8B-B14F-4D97-AF65-F5344CB8AC3E}">
        <p14:creationId xmlns:p14="http://schemas.microsoft.com/office/powerpoint/2010/main" val="41116721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90577" y="624110"/>
            <a:ext cx="9814035" cy="726225"/>
          </a:xfrm>
        </p:spPr>
        <p:txBody>
          <a:bodyPr/>
          <a:lstStyle/>
          <a:p>
            <a:r>
              <a:rPr lang="fr-FR" b="1" dirty="0" smtClean="0"/>
              <a:t>I. Les facteurs climatiques</a:t>
            </a:r>
            <a:endParaRPr lang="fr-FR" b="1" dirty="0"/>
          </a:p>
        </p:txBody>
      </p:sp>
      <p:sp>
        <p:nvSpPr>
          <p:cNvPr id="3" name="Espace réservé du contenu 2"/>
          <p:cNvSpPr>
            <a:spLocks noGrp="1"/>
          </p:cNvSpPr>
          <p:nvPr>
            <p:ph idx="1"/>
          </p:nvPr>
        </p:nvSpPr>
        <p:spPr>
          <a:xfrm>
            <a:off x="1690576" y="1268376"/>
            <a:ext cx="9814035" cy="893134"/>
          </a:xfrm>
        </p:spPr>
        <p:txBody>
          <a:bodyPr>
            <a:normAutofit/>
          </a:bodyPr>
          <a:lstStyle/>
          <a:p>
            <a:pPr marL="0" indent="0">
              <a:buNone/>
            </a:pPr>
            <a:r>
              <a:rPr lang="fr-FR" sz="2400" b="1" dirty="0" smtClean="0"/>
              <a:t>1. Quelques instruments de mesure des paramètres climatiques (Doc 1 P 70)</a:t>
            </a:r>
            <a:endParaRPr lang="fr-FR" sz="2400" b="1" dirty="0"/>
          </a:p>
        </p:txBody>
      </p:sp>
      <p:graphicFrame>
        <p:nvGraphicFramePr>
          <p:cNvPr id="4" name="Tableau 3"/>
          <p:cNvGraphicFramePr>
            <a:graphicFrameLocks noGrp="1"/>
          </p:cNvGraphicFramePr>
          <p:nvPr>
            <p:extLst>
              <p:ext uri="{D42A27DB-BD31-4B8C-83A1-F6EECF244321}">
                <p14:modId xmlns:p14="http://schemas.microsoft.com/office/powerpoint/2010/main" val="1024007769"/>
              </p:ext>
            </p:extLst>
          </p:nvPr>
        </p:nvGraphicFramePr>
        <p:xfrm>
          <a:off x="1822392" y="2161510"/>
          <a:ext cx="9664758" cy="4519719"/>
        </p:xfrm>
        <a:graphic>
          <a:graphicData uri="http://schemas.openxmlformats.org/drawingml/2006/table">
            <a:tbl>
              <a:tblPr firstRow="1" bandRow="1">
                <a:tableStyleId>{5DA37D80-6434-44D0-A028-1B22A696006F}</a:tableStyleId>
              </a:tblPr>
              <a:tblGrid>
                <a:gridCol w="2092325">
                  <a:extLst>
                    <a:ext uri="{9D8B030D-6E8A-4147-A177-3AD203B41FA5}">
                      <a16:colId xmlns:a16="http://schemas.microsoft.com/office/drawing/2014/main" val="20000"/>
                    </a:ext>
                  </a:extLst>
                </a:gridCol>
                <a:gridCol w="5191183">
                  <a:extLst>
                    <a:ext uri="{9D8B030D-6E8A-4147-A177-3AD203B41FA5}">
                      <a16:colId xmlns:a16="http://schemas.microsoft.com/office/drawing/2014/main" val="20001"/>
                    </a:ext>
                  </a:extLst>
                </a:gridCol>
                <a:gridCol w="2381250">
                  <a:extLst>
                    <a:ext uri="{9D8B030D-6E8A-4147-A177-3AD203B41FA5}">
                      <a16:colId xmlns:a16="http://schemas.microsoft.com/office/drawing/2014/main" val="20002"/>
                    </a:ext>
                  </a:extLst>
                </a:gridCol>
              </a:tblGrid>
              <a:tr h="496359">
                <a:tc>
                  <a:txBody>
                    <a:bodyPr/>
                    <a:lstStyle/>
                    <a:p>
                      <a:r>
                        <a:rPr lang="fr-FR" dirty="0" smtClean="0"/>
                        <a:t>Paramètre</a:t>
                      </a:r>
                      <a:endParaRPr lang="fr-FR" dirty="0"/>
                    </a:p>
                  </a:txBody>
                  <a:tcPr/>
                </a:tc>
                <a:tc>
                  <a:txBody>
                    <a:bodyPr/>
                    <a:lstStyle/>
                    <a:p>
                      <a:r>
                        <a:rPr lang="fr-FR" dirty="0" smtClean="0"/>
                        <a:t>Définition</a:t>
                      </a:r>
                      <a:endParaRPr lang="fr-FR" dirty="0"/>
                    </a:p>
                  </a:txBody>
                  <a:tcPr/>
                </a:tc>
                <a:tc>
                  <a:txBody>
                    <a:bodyPr/>
                    <a:lstStyle/>
                    <a:p>
                      <a:r>
                        <a:rPr lang="fr-FR" dirty="0" smtClean="0"/>
                        <a:t>Unité</a:t>
                      </a:r>
                      <a:r>
                        <a:rPr lang="fr-FR" baseline="0" dirty="0" smtClean="0"/>
                        <a:t> de mesure</a:t>
                      </a:r>
                      <a:endParaRPr lang="fr-FR" dirty="0"/>
                    </a:p>
                  </a:txBody>
                  <a:tcPr/>
                </a:tc>
                <a:extLst>
                  <a:ext uri="{0D108BD9-81ED-4DB2-BD59-A6C34878D82A}">
                    <a16:rowId xmlns:a16="http://schemas.microsoft.com/office/drawing/2014/main" val="10000"/>
                  </a:ext>
                </a:extLst>
              </a:tr>
              <a:tr h="496359">
                <a:tc>
                  <a:txBody>
                    <a:bodyPr/>
                    <a:lstStyle/>
                    <a:p>
                      <a:r>
                        <a:rPr lang="fr-FR" sz="2000" dirty="0" smtClean="0"/>
                        <a:t>La température</a:t>
                      </a:r>
                      <a:endParaRPr lang="fr-FR" sz="2000" dirty="0"/>
                    </a:p>
                  </a:txBody>
                  <a:tcPr/>
                </a:tc>
                <a:tc>
                  <a:txBody>
                    <a:bodyPr/>
                    <a:lstStyle/>
                    <a:p>
                      <a:r>
                        <a:rPr lang="fr-FR" sz="2000" dirty="0" smtClean="0"/>
                        <a:t>Grandeur physique liée aux sensations du</a:t>
                      </a:r>
                      <a:r>
                        <a:rPr lang="fr-FR" sz="2000" baseline="0" dirty="0" smtClean="0"/>
                        <a:t> froid et de chaleur</a:t>
                      </a:r>
                      <a:endParaRPr lang="fr-FR" sz="2000" dirty="0"/>
                    </a:p>
                  </a:txBody>
                  <a:tcPr/>
                </a:tc>
                <a:tc>
                  <a:txBody>
                    <a:bodyPr/>
                    <a:lstStyle/>
                    <a:p>
                      <a:r>
                        <a:rPr lang="fr-FR" sz="2000" dirty="0" smtClean="0"/>
                        <a:t>Celsius (°C) ou Kelvin(K = °C + 273)</a:t>
                      </a:r>
                      <a:endParaRPr lang="fr-FR" sz="2000" dirty="0"/>
                    </a:p>
                  </a:txBody>
                  <a:tcPr/>
                </a:tc>
                <a:extLst>
                  <a:ext uri="{0D108BD9-81ED-4DB2-BD59-A6C34878D82A}">
                    <a16:rowId xmlns:a16="http://schemas.microsoft.com/office/drawing/2014/main" val="10001"/>
                  </a:ext>
                </a:extLst>
              </a:tr>
              <a:tr h="496359">
                <a:tc>
                  <a:txBody>
                    <a:bodyPr/>
                    <a:lstStyle/>
                    <a:p>
                      <a:r>
                        <a:rPr lang="fr-FR" sz="2000" dirty="0" smtClean="0"/>
                        <a:t>Les précipitations</a:t>
                      </a:r>
                      <a:endParaRPr lang="fr-FR" sz="2000" dirty="0"/>
                    </a:p>
                  </a:txBody>
                  <a:tcPr/>
                </a:tc>
                <a:tc>
                  <a:txBody>
                    <a:bodyPr/>
                    <a:lstStyle/>
                    <a:p>
                      <a:r>
                        <a:rPr lang="fr-FR" sz="2000" b="0" i="0" kern="1200" dirty="0" smtClean="0">
                          <a:solidFill>
                            <a:schemeClr val="tx1"/>
                          </a:solidFill>
                          <a:effectLst/>
                          <a:latin typeface="+mn-lt"/>
                          <a:ea typeface="+mn-ea"/>
                          <a:cs typeface="+mn-cs"/>
                        </a:rPr>
                        <a:t>toutes les eaux météoriques qui tombent sur la surface de la terre soit  sous forme liquide (pluie ou rosée) ou solide (neige ou grêle).</a:t>
                      </a:r>
                      <a:endParaRPr lang="fr-FR" sz="2000" dirty="0"/>
                    </a:p>
                  </a:txBody>
                  <a:tcPr/>
                </a:tc>
                <a:tc>
                  <a:txBody>
                    <a:bodyPr/>
                    <a:lstStyle/>
                    <a:p>
                      <a:r>
                        <a:rPr lang="fr-FR" sz="2000" dirty="0" smtClean="0"/>
                        <a:t>mm/m2/24h</a:t>
                      </a:r>
                      <a:endParaRPr lang="fr-FR" sz="2000" dirty="0"/>
                    </a:p>
                  </a:txBody>
                  <a:tcPr/>
                </a:tc>
                <a:extLst>
                  <a:ext uri="{0D108BD9-81ED-4DB2-BD59-A6C34878D82A}">
                    <a16:rowId xmlns:a16="http://schemas.microsoft.com/office/drawing/2014/main" val="10002"/>
                  </a:ext>
                </a:extLst>
              </a:tr>
              <a:tr h="496359">
                <a:tc>
                  <a:txBody>
                    <a:bodyPr/>
                    <a:lstStyle/>
                    <a:p>
                      <a:r>
                        <a:rPr lang="fr-FR" sz="2000" dirty="0" smtClean="0"/>
                        <a:t>La vitesse du vent</a:t>
                      </a:r>
                      <a:endParaRPr lang="fr-FR" sz="2000" dirty="0"/>
                    </a:p>
                  </a:txBody>
                  <a:tcPr/>
                </a:tc>
                <a:tc>
                  <a:txBody>
                    <a:bodyPr/>
                    <a:lstStyle/>
                    <a:p>
                      <a:r>
                        <a:rPr lang="fr-FR" sz="2000" dirty="0" smtClean="0"/>
                        <a:t>Vitesse de circulation d’une masse d’air dans un plan horizontal</a:t>
                      </a:r>
                      <a:endParaRPr lang="fr-FR" sz="2000" dirty="0"/>
                    </a:p>
                  </a:txBody>
                  <a:tcPr/>
                </a:tc>
                <a:tc>
                  <a:txBody>
                    <a:bodyPr/>
                    <a:lstStyle/>
                    <a:p>
                      <a:r>
                        <a:rPr lang="fr-FR" sz="2000" dirty="0" smtClean="0"/>
                        <a:t>Km/h ou m/s</a:t>
                      </a:r>
                      <a:endParaRPr lang="fr-FR" sz="2000" dirty="0"/>
                    </a:p>
                  </a:txBody>
                  <a:tcPr/>
                </a:tc>
                <a:extLst>
                  <a:ext uri="{0D108BD9-81ED-4DB2-BD59-A6C34878D82A}">
                    <a16:rowId xmlns:a16="http://schemas.microsoft.com/office/drawing/2014/main" val="10003"/>
                  </a:ext>
                </a:extLst>
              </a:tr>
              <a:tr h="496359">
                <a:tc>
                  <a:txBody>
                    <a:bodyPr/>
                    <a:lstStyle/>
                    <a:p>
                      <a:r>
                        <a:rPr lang="fr-FR" sz="2000" dirty="0" smtClean="0"/>
                        <a:t>L’intensité lumineuse</a:t>
                      </a:r>
                      <a:endParaRPr lang="fr-FR" sz="2000" dirty="0"/>
                    </a:p>
                  </a:txBody>
                  <a:tcPr/>
                </a:tc>
                <a:tc>
                  <a:txBody>
                    <a:bodyPr/>
                    <a:lstStyle/>
                    <a:p>
                      <a:r>
                        <a:rPr lang="fr-FR" sz="2000" dirty="0" smtClean="0"/>
                        <a:t>Correspond aux rayonnements</a:t>
                      </a:r>
                      <a:r>
                        <a:rPr lang="fr-FR" sz="2000" baseline="0" dirty="0" smtClean="0"/>
                        <a:t> solaires qu’une surface reçoit au cours d’une période donnée</a:t>
                      </a:r>
                      <a:endParaRPr lang="fr-FR" sz="2000" dirty="0"/>
                    </a:p>
                  </a:txBody>
                  <a:tcPr/>
                </a:tc>
                <a:tc>
                  <a:txBody>
                    <a:bodyPr/>
                    <a:lstStyle/>
                    <a:p>
                      <a:r>
                        <a:rPr lang="fr-FR" sz="2000" dirty="0" smtClean="0"/>
                        <a:t>Lux</a:t>
                      </a:r>
                      <a:endParaRPr lang="fr-FR" sz="20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8457163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val="2126057543"/>
              </p:ext>
            </p:extLst>
          </p:nvPr>
        </p:nvGraphicFramePr>
        <p:xfrm>
          <a:off x="1436687" y="1685925"/>
          <a:ext cx="10517189" cy="1706880"/>
        </p:xfrm>
        <a:graphic>
          <a:graphicData uri="http://schemas.openxmlformats.org/drawingml/2006/table">
            <a:tbl>
              <a:tblPr firstRow="1" bandRow="1">
                <a:tableStyleId>{5DA37D80-6434-44D0-A028-1B22A696006F}</a:tableStyleId>
              </a:tblPr>
              <a:tblGrid>
                <a:gridCol w="2304131">
                  <a:extLst>
                    <a:ext uri="{9D8B030D-6E8A-4147-A177-3AD203B41FA5}">
                      <a16:colId xmlns:a16="http://schemas.microsoft.com/office/drawing/2014/main" val="20000"/>
                    </a:ext>
                  </a:extLst>
                </a:gridCol>
                <a:gridCol w="5622257">
                  <a:extLst>
                    <a:ext uri="{9D8B030D-6E8A-4147-A177-3AD203B41FA5}">
                      <a16:colId xmlns:a16="http://schemas.microsoft.com/office/drawing/2014/main" val="20001"/>
                    </a:ext>
                  </a:extLst>
                </a:gridCol>
                <a:gridCol w="2590801">
                  <a:extLst>
                    <a:ext uri="{9D8B030D-6E8A-4147-A177-3AD203B41FA5}">
                      <a16:colId xmlns:a16="http://schemas.microsoft.com/office/drawing/2014/main" val="20002"/>
                    </a:ext>
                  </a:extLst>
                </a:gridCol>
              </a:tblGrid>
              <a:tr h="496359">
                <a:tc>
                  <a:txBody>
                    <a:bodyPr/>
                    <a:lstStyle/>
                    <a:p>
                      <a:r>
                        <a:rPr lang="fr-FR" sz="2000" b="0" dirty="0" smtClean="0"/>
                        <a:t>L’humidité relative</a:t>
                      </a:r>
                      <a:endParaRPr lang="fr-FR" sz="2000" b="0" dirty="0"/>
                    </a:p>
                  </a:txBody>
                  <a:tcPr/>
                </a:tc>
                <a:tc>
                  <a:txBody>
                    <a:bodyPr/>
                    <a:lstStyle/>
                    <a:p>
                      <a:r>
                        <a:rPr lang="fr-FR" sz="2000" b="0" dirty="0" smtClean="0"/>
                        <a:t>Correspond à la quantité de vapeur d’eau dans l’air</a:t>
                      </a:r>
                      <a:endParaRPr lang="fr-FR" sz="2000" b="0" dirty="0"/>
                    </a:p>
                  </a:txBody>
                  <a:tcPr/>
                </a:tc>
                <a:tc>
                  <a:txBody>
                    <a:bodyPr/>
                    <a:lstStyle/>
                    <a:p>
                      <a:r>
                        <a:rPr lang="fr-FR" sz="2000" dirty="0" smtClean="0"/>
                        <a:t>%</a:t>
                      </a:r>
                      <a:endParaRPr lang="fr-FR" sz="2000" dirty="0"/>
                    </a:p>
                  </a:txBody>
                  <a:tcPr/>
                </a:tc>
                <a:extLst>
                  <a:ext uri="{0D108BD9-81ED-4DB2-BD59-A6C34878D82A}">
                    <a16:rowId xmlns:a16="http://schemas.microsoft.com/office/drawing/2014/main" val="10000"/>
                  </a:ext>
                </a:extLst>
              </a:tr>
              <a:tr h="496359">
                <a:tc>
                  <a:txBody>
                    <a:bodyPr/>
                    <a:lstStyle/>
                    <a:p>
                      <a:r>
                        <a:rPr lang="fr-FR" sz="2000" dirty="0" smtClean="0"/>
                        <a:t>La pression atmosphérique</a:t>
                      </a:r>
                      <a:endParaRPr lang="fr-FR" sz="2000" dirty="0"/>
                    </a:p>
                  </a:txBody>
                  <a:tcPr/>
                </a:tc>
                <a:tc>
                  <a:txBody>
                    <a:bodyPr/>
                    <a:lstStyle/>
                    <a:p>
                      <a:r>
                        <a:rPr lang="fr-FR" sz="2000" dirty="0" smtClean="0"/>
                        <a:t>C’est la pression (force) qu’exerce un mélange gazeux constituant l’atmosphère sur une surface de la terre</a:t>
                      </a:r>
                      <a:endParaRPr lang="fr-FR" sz="20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2000" dirty="0" smtClean="0"/>
                        <a:t>1Atm = 1Bar</a:t>
                      </a:r>
                      <a:r>
                        <a:rPr lang="fr-FR" sz="2000" baseline="0" dirty="0" smtClean="0"/>
                        <a:t> = </a:t>
                      </a:r>
                      <a:r>
                        <a:rPr lang="fr-FR" sz="2000" kern="1200" dirty="0" smtClean="0">
                          <a:solidFill>
                            <a:schemeClr val="tx1"/>
                          </a:solidFill>
                          <a:effectLst/>
                          <a:latin typeface="+mn-lt"/>
                          <a:ea typeface="+mn-ea"/>
                          <a:cs typeface="+mn-cs"/>
                        </a:rPr>
                        <a:t>10</a:t>
                      </a:r>
                      <a:r>
                        <a:rPr lang="fr-FR" sz="2000" kern="1200" baseline="30000" dirty="0" smtClean="0">
                          <a:solidFill>
                            <a:schemeClr val="tx1"/>
                          </a:solidFill>
                          <a:effectLst/>
                          <a:latin typeface="+mn-lt"/>
                          <a:ea typeface="+mn-ea"/>
                          <a:cs typeface="+mn-cs"/>
                        </a:rPr>
                        <a:t>5</a:t>
                      </a:r>
                      <a:r>
                        <a:rPr lang="fr-FR" sz="2000" kern="1200" baseline="0" dirty="0" smtClean="0">
                          <a:solidFill>
                            <a:schemeClr val="tx1"/>
                          </a:solidFill>
                          <a:effectLst/>
                          <a:latin typeface="+mn-lt"/>
                          <a:ea typeface="+mn-ea"/>
                          <a:cs typeface="+mn-cs"/>
                        </a:rPr>
                        <a:t> </a:t>
                      </a:r>
                      <a:r>
                        <a:rPr lang="fr-FR" sz="2000" baseline="0" dirty="0" smtClean="0"/>
                        <a:t>Pa = 76mmHg</a:t>
                      </a:r>
                      <a:endParaRPr lang="fr-FR" sz="2000"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4364115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42173" y="681861"/>
            <a:ext cx="9762439" cy="617549"/>
          </a:xfrm>
        </p:spPr>
        <p:txBody>
          <a:bodyPr>
            <a:normAutofit/>
          </a:bodyPr>
          <a:lstStyle/>
          <a:p>
            <a:r>
              <a:rPr lang="fr-FR" sz="2800" b="1" dirty="0" smtClean="0"/>
              <a:t>2. Variation des facteurs climatiques (Doc 2 P 72)</a:t>
            </a:r>
            <a:endParaRPr lang="fr-FR" sz="2800" b="1" dirty="0"/>
          </a:p>
        </p:txBody>
      </p:sp>
      <p:sp>
        <p:nvSpPr>
          <p:cNvPr id="3" name="Espace réservé du contenu 2"/>
          <p:cNvSpPr>
            <a:spLocks noGrp="1"/>
          </p:cNvSpPr>
          <p:nvPr>
            <p:ph idx="1"/>
          </p:nvPr>
        </p:nvSpPr>
        <p:spPr>
          <a:xfrm>
            <a:off x="1742173" y="4081112"/>
            <a:ext cx="9387054" cy="1289785"/>
          </a:xfrm>
        </p:spPr>
        <p:txBody>
          <a:bodyPr>
            <a:noAutofit/>
          </a:bodyPr>
          <a:lstStyle/>
          <a:p>
            <a:pPr algn="just"/>
            <a:r>
              <a:rPr lang="fr-FR" sz="2400" b="1" dirty="0" smtClean="0"/>
              <a:t>Figure a </a:t>
            </a:r>
            <a:r>
              <a:rPr lang="fr-FR" sz="2400" dirty="0" smtClean="0"/>
              <a:t>: en allant du nord vers le sud, les précipitations annuelles diminuent. Et donc la </a:t>
            </a:r>
            <a:r>
              <a:rPr lang="fr-FR" sz="2400" b="1" dirty="0" smtClean="0"/>
              <a:t>latitude</a:t>
            </a:r>
            <a:r>
              <a:rPr lang="fr-FR" sz="2400" dirty="0" smtClean="0"/>
              <a:t> est l’un des causes de variation des facteurs climatiques.</a:t>
            </a:r>
            <a:endParaRPr lang="fr-FR" sz="2400" dirty="0"/>
          </a:p>
        </p:txBody>
      </p:sp>
      <p:pic>
        <p:nvPicPr>
          <p:cNvPr id="4" name="Image 3"/>
          <p:cNvPicPr>
            <a:picLocks noChangeAspect="1"/>
          </p:cNvPicPr>
          <p:nvPr/>
        </p:nvPicPr>
        <p:blipFill>
          <a:blip r:embed="rId2"/>
          <a:stretch>
            <a:fillRect/>
          </a:stretch>
        </p:blipFill>
        <p:spPr>
          <a:xfrm>
            <a:off x="1742173" y="1386039"/>
            <a:ext cx="8744897" cy="2491990"/>
          </a:xfrm>
          <a:prstGeom prst="rect">
            <a:avLst/>
          </a:prstGeom>
        </p:spPr>
      </p:pic>
    </p:spTree>
    <p:extLst>
      <p:ext uri="{BB962C8B-B14F-4D97-AF65-F5344CB8AC3E}">
        <p14:creationId xmlns:p14="http://schemas.microsoft.com/office/powerpoint/2010/main" val="673737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142052" y="710956"/>
            <a:ext cx="3861879" cy="5170082"/>
          </a:xfrm>
        </p:spPr>
        <p:txBody>
          <a:bodyPr>
            <a:noAutofit/>
          </a:bodyPr>
          <a:lstStyle/>
          <a:p>
            <a:r>
              <a:rPr lang="fr-FR" sz="2400" dirty="0" smtClean="0"/>
              <a:t>Figure b : on constate que plus on s’éloigne de la mer, plus les précipitations diminuent. </a:t>
            </a:r>
          </a:p>
          <a:p>
            <a:pPr marL="0" indent="0">
              <a:buNone/>
            </a:pPr>
            <a:endParaRPr lang="fr-FR" sz="2400" dirty="0" smtClean="0"/>
          </a:p>
          <a:p>
            <a:r>
              <a:rPr lang="fr-FR" sz="2400" dirty="0" smtClean="0"/>
              <a:t>Figure c : on observe qu’il y a un parallélisme entre la courbe représentant l’altitude et celle des précipitations</a:t>
            </a:r>
          </a:p>
          <a:p>
            <a:pPr marL="0" indent="0">
              <a:buNone/>
            </a:pPr>
            <a:endParaRPr lang="fr-FR" sz="2000" dirty="0"/>
          </a:p>
        </p:txBody>
      </p:sp>
      <p:sp>
        <p:nvSpPr>
          <p:cNvPr id="6" name="ZoneTexte 5"/>
          <p:cNvSpPr txBox="1"/>
          <p:nvPr/>
        </p:nvSpPr>
        <p:spPr>
          <a:xfrm>
            <a:off x="1619068" y="5909914"/>
            <a:ext cx="10329135" cy="707886"/>
          </a:xfrm>
          <a:prstGeom prst="rect">
            <a:avLst/>
          </a:prstGeom>
          <a:noFill/>
        </p:spPr>
        <p:txBody>
          <a:bodyPr wrap="square" rtlCol="0">
            <a:spAutoFit/>
          </a:bodyPr>
          <a:lstStyle/>
          <a:p>
            <a:pPr algn="just"/>
            <a:r>
              <a:rPr lang="fr-FR" sz="2000" dirty="0" smtClean="0"/>
              <a:t>On déduit que parmi les causes qui sont à l’origine de la variation des facteurs climatiques on trouve : </a:t>
            </a:r>
            <a:r>
              <a:rPr lang="fr-FR" sz="2000" b="1" dirty="0" smtClean="0"/>
              <a:t>L’altitude, la latitude et l’éloignement de la mer.</a:t>
            </a:r>
            <a:endParaRPr lang="fr-FR" sz="2000" b="1" dirty="0"/>
          </a:p>
        </p:txBody>
      </p:sp>
      <p:pic>
        <p:nvPicPr>
          <p:cNvPr id="2" name="Image 1"/>
          <p:cNvPicPr>
            <a:picLocks noChangeAspect="1"/>
          </p:cNvPicPr>
          <p:nvPr/>
        </p:nvPicPr>
        <p:blipFill>
          <a:blip r:embed="rId2"/>
          <a:stretch>
            <a:fillRect/>
          </a:stretch>
        </p:blipFill>
        <p:spPr>
          <a:xfrm>
            <a:off x="1619068" y="3185960"/>
            <a:ext cx="6407479" cy="2637324"/>
          </a:xfrm>
          <a:prstGeom prst="rect">
            <a:avLst/>
          </a:prstGeom>
          <a:ln w="9525">
            <a:solidFill>
              <a:schemeClr val="tx1"/>
            </a:solidFill>
          </a:ln>
        </p:spPr>
      </p:pic>
      <p:pic>
        <p:nvPicPr>
          <p:cNvPr id="7" name="Image 6"/>
          <p:cNvPicPr>
            <a:picLocks noChangeAspect="1"/>
          </p:cNvPicPr>
          <p:nvPr/>
        </p:nvPicPr>
        <p:blipFill>
          <a:blip r:embed="rId3"/>
          <a:stretch>
            <a:fillRect/>
          </a:stretch>
        </p:blipFill>
        <p:spPr>
          <a:xfrm>
            <a:off x="1561916" y="710955"/>
            <a:ext cx="6521785" cy="2301752"/>
          </a:xfrm>
          <a:prstGeom prst="rect">
            <a:avLst/>
          </a:prstGeom>
        </p:spPr>
      </p:pic>
    </p:spTree>
    <p:extLst>
      <p:ext uri="{BB962C8B-B14F-4D97-AF65-F5344CB8AC3E}">
        <p14:creationId xmlns:p14="http://schemas.microsoft.com/office/powerpoint/2010/main" val="3203165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la.climatologie.free.fr/facteur-climat/cart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8564" y="148624"/>
            <a:ext cx="9625263" cy="6528201"/>
          </a:xfrm>
          <a:prstGeom prst="rect">
            <a:avLst/>
          </a:prstGeom>
          <a:noFill/>
          <a:extLst>
            <a:ext uri="{909E8E84-426E-40DD-AFC4-6F175D3DCCD1}">
              <a14:hiddenFill xmlns:a14="http://schemas.microsoft.com/office/drawing/2010/main">
                <a:solidFill>
                  <a:srgbClr val="FFFFFF"/>
                </a:solidFill>
              </a14:hiddenFill>
            </a:ext>
          </a:extLst>
        </p:spPr>
      </p:pic>
      <p:sp>
        <p:nvSpPr>
          <p:cNvPr id="2" name="Flèche droite 1"/>
          <p:cNvSpPr/>
          <p:nvPr/>
        </p:nvSpPr>
        <p:spPr>
          <a:xfrm>
            <a:off x="1309036" y="2454442"/>
            <a:ext cx="1020278" cy="452387"/>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p>
        </p:txBody>
      </p:sp>
      <p:sp>
        <p:nvSpPr>
          <p:cNvPr id="3" name="ZoneTexte 2"/>
          <p:cNvSpPr txBox="1"/>
          <p:nvPr/>
        </p:nvSpPr>
        <p:spPr>
          <a:xfrm>
            <a:off x="625643" y="2147673"/>
            <a:ext cx="1597794" cy="400110"/>
          </a:xfrm>
          <a:prstGeom prst="rect">
            <a:avLst/>
          </a:prstGeom>
          <a:noFill/>
        </p:spPr>
        <p:txBody>
          <a:bodyPr wrap="square" rtlCol="0">
            <a:spAutoFit/>
          </a:bodyPr>
          <a:lstStyle/>
          <a:p>
            <a:r>
              <a:rPr lang="fr-FR" sz="2000" b="1" dirty="0" smtClean="0"/>
              <a:t>L’équateur</a:t>
            </a:r>
            <a:endParaRPr lang="fr-FR" sz="2000" b="1" dirty="0"/>
          </a:p>
        </p:txBody>
      </p:sp>
    </p:spTree>
    <p:extLst>
      <p:ext uri="{BB962C8B-B14F-4D97-AF65-F5344CB8AC3E}">
        <p14:creationId xmlns:p14="http://schemas.microsoft.com/office/powerpoint/2010/main" val="954178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94047" y="624110"/>
            <a:ext cx="9810566" cy="1280890"/>
          </a:xfrm>
        </p:spPr>
        <p:txBody>
          <a:bodyPr/>
          <a:lstStyle/>
          <a:p>
            <a:pPr marL="452438" indent="-452438" algn="just"/>
            <a:r>
              <a:rPr lang="fr-FR" b="1" dirty="0" smtClean="0"/>
              <a:t>II. La représentation graphique des facteurs climatiques</a:t>
            </a:r>
            <a:endParaRPr lang="fr-FR" b="1" dirty="0"/>
          </a:p>
        </p:txBody>
      </p:sp>
      <p:sp>
        <p:nvSpPr>
          <p:cNvPr id="3" name="Espace réservé du contenu 2"/>
          <p:cNvSpPr>
            <a:spLocks noGrp="1"/>
          </p:cNvSpPr>
          <p:nvPr>
            <p:ph idx="1"/>
          </p:nvPr>
        </p:nvSpPr>
        <p:spPr>
          <a:xfrm>
            <a:off x="1694047" y="2098307"/>
            <a:ext cx="9810565" cy="4303804"/>
          </a:xfrm>
        </p:spPr>
        <p:txBody>
          <a:bodyPr>
            <a:normAutofit/>
          </a:bodyPr>
          <a:lstStyle/>
          <a:p>
            <a:pPr marL="457200" indent="-457200">
              <a:buAutoNum type="arabicPeriod"/>
            </a:pPr>
            <a:r>
              <a:rPr lang="fr-FR" sz="2800" b="1" dirty="0" smtClean="0"/>
              <a:t>Le diagramme </a:t>
            </a:r>
            <a:r>
              <a:rPr lang="fr-FR" sz="2800" b="1" dirty="0" err="1" smtClean="0"/>
              <a:t>ombrothermique</a:t>
            </a:r>
            <a:r>
              <a:rPr lang="fr-FR" sz="2800" b="1" dirty="0" smtClean="0"/>
              <a:t> (Doc 1 P74)</a:t>
            </a:r>
          </a:p>
          <a:p>
            <a:pPr marL="0" indent="0" algn="just">
              <a:buNone/>
            </a:pPr>
            <a:r>
              <a:rPr lang="fr-FR" sz="2400" dirty="0"/>
              <a:t>Le diagramme </a:t>
            </a:r>
            <a:r>
              <a:rPr lang="fr-FR" sz="2400" b="1" dirty="0"/>
              <a:t>ombrothermique</a:t>
            </a:r>
            <a:r>
              <a:rPr lang="fr-FR" sz="2400" dirty="0"/>
              <a:t> est une représentation graphique </a:t>
            </a:r>
            <a:r>
              <a:rPr lang="fr-FR" sz="2400" dirty="0" smtClean="0"/>
              <a:t>des moyennes mensuelles de la température (</a:t>
            </a:r>
            <a:r>
              <a:rPr lang="fr-FR" sz="2400" b="1" dirty="0" smtClean="0"/>
              <a:t>T</a:t>
            </a:r>
            <a:r>
              <a:rPr lang="fr-FR" sz="2400" dirty="0" smtClean="0"/>
              <a:t>) </a:t>
            </a:r>
            <a:r>
              <a:rPr lang="fr-FR" sz="2400" dirty="0"/>
              <a:t>et </a:t>
            </a:r>
            <a:r>
              <a:rPr lang="fr-FR" sz="2400" dirty="0" smtClean="0"/>
              <a:t>des moyennes </a:t>
            </a:r>
            <a:r>
              <a:rPr lang="fr-FR" sz="2400" dirty="0"/>
              <a:t>mensuelles </a:t>
            </a:r>
            <a:r>
              <a:rPr lang="fr-FR" sz="2400" dirty="0" smtClean="0"/>
              <a:t>des précipitations (</a:t>
            </a:r>
            <a:r>
              <a:rPr lang="fr-FR" sz="2400" b="1" dirty="0" smtClean="0"/>
              <a:t>P</a:t>
            </a:r>
            <a:r>
              <a:rPr lang="fr-FR" sz="2400" dirty="0" smtClean="0"/>
              <a:t>) en </a:t>
            </a:r>
            <a:r>
              <a:rPr lang="fr-FR" sz="2400" dirty="0"/>
              <a:t>un lieu </a:t>
            </a:r>
            <a:r>
              <a:rPr lang="fr-FR" sz="2400" dirty="0" smtClean="0"/>
              <a:t>donné. Avec toujours </a:t>
            </a:r>
            <a:r>
              <a:rPr lang="fr-FR" sz="2400" b="1" dirty="0" smtClean="0"/>
              <a:t>P=2T</a:t>
            </a:r>
            <a:r>
              <a:rPr lang="fr-FR" sz="2400" dirty="0" smtClean="0"/>
              <a:t>.</a:t>
            </a:r>
          </a:p>
          <a:p>
            <a:pPr marL="0" indent="0" algn="just">
              <a:buNone/>
            </a:pPr>
            <a:r>
              <a:rPr lang="fr-FR" sz="2400" dirty="0"/>
              <a:t>L’intérêt du diagramme ombrothermique est qu’il permet </a:t>
            </a:r>
            <a:r>
              <a:rPr lang="fr-FR" sz="2400" dirty="0" smtClean="0"/>
              <a:t>de </a:t>
            </a:r>
            <a:r>
              <a:rPr lang="fr-FR" sz="2400" b="1" dirty="0" smtClean="0"/>
              <a:t>déterminer la période de sècheresse </a:t>
            </a:r>
            <a:r>
              <a:rPr lang="fr-FR" sz="2400" dirty="0" smtClean="0"/>
              <a:t>et donc de </a:t>
            </a:r>
            <a:r>
              <a:rPr lang="fr-FR" sz="2400" b="1" dirty="0" smtClean="0"/>
              <a:t>caractériser </a:t>
            </a:r>
            <a:r>
              <a:rPr lang="fr-FR" sz="2400" b="1" dirty="0"/>
              <a:t>un climat</a:t>
            </a:r>
            <a:r>
              <a:rPr lang="fr-FR" sz="2400" dirty="0"/>
              <a:t>. En effet, il peut nous révéler si le climat </a:t>
            </a:r>
            <a:r>
              <a:rPr lang="fr-FR" sz="2400" dirty="0" smtClean="0"/>
              <a:t>est </a:t>
            </a:r>
            <a:r>
              <a:rPr lang="fr-FR" sz="2400" b="1" dirty="0" smtClean="0"/>
              <a:t>sec</a:t>
            </a:r>
            <a:r>
              <a:rPr lang="fr-FR" sz="2400" b="1" dirty="0"/>
              <a:t>, humide</a:t>
            </a:r>
            <a:r>
              <a:rPr lang="fr-FR" sz="2400" dirty="0"/>
              <a:t>…</a:t>
            </a:r>
          </a:p>
        </p:txBody>
      </p:sp>
    </p:spTree>
    <p:extLst>
      <p:ext uri="{BB962C8B-B14F-4D97-AF65-F5344CB8AC3E}">
        <p14:creationId xmlns:p14="http://schemas.microsoft.com/office/powerpoint/2010/main" val="218187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291830" y="699235"/>
            <a:ext cx="6089437" cy="5499434"/>
          </a:xfrm>
          <a:prstGeom prst="rect">
            <a:avLst/>
          </a:prstGeom>
        </p:spPr>
      </p:pic>
      <p:cxnSp>
        <p:nvCxnSpPr>
          <p:cNvPr id="6" name="Connecteur droit avec flèche 5"/>
          <p:cNvCxnSpPr/>
          <p:nvPr/>
        </p:nvCxnSpPr>
        <p:spPr>
          <a:xfrm>
            <a:off x="1934678" y="2444818"/>
            <a:ext cx="808522" cy="117428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7" name="ZoneTexte 6"/>
          <p:cNvSpPr txBox="1"/>
          <p:nvPr/>
        </p:nvSpPr>
        <p:spPr>
          <a:xfrm>
            <a:off x="1269613" y="1613820"/>
            <a:ext cx="2800952" cy="830997"/>
          </a:xfrm>
          <a:prstGeom prst="rect">
            <a:avLst/>
          </a:prstGeom>
          <a:noFill/>
        </p:spPr>
        <p:txBody>
          <a:bodyPr wrap="square" rtlCol="0">
            <a:spAutoFit/>
          </a:bodyPr>
          <a:lstStyle/>
          <a:p>
            <a:r>
              <a:rPr lang="fr-FR" sz="2400" b="1" dirty="0" smtClean="0"/>
              <a:t>Période de sècheresse</a:t>
            </a:r>
            <a:endParaRPr lang="fr-FR" sz="2400" b="1" dirty="0"/>
          </a:p>
        </p:txBody>
      </p:sp>
      <p:pic>
        <p:nvPicPr>
          <p:cNvPr id="8" name="Image 7"/>
          <p:cNvPicPr>
            <a:picLocks noChangeAspect="1"/>
          </p:cNvPicPr>
          <p:nvPr/>
        </p:nvPicPr>
        <p:blipFill>
          <a:blip r:embed="rId3"/>
          <a:stretch>
            <a:fillRect/>
          </a:stretch>
        </p:blipFill>
        <p:spPr>
          <a:xfrm>
            <a:off x="6380985" y="699236"/>
            <a:ext cx="5739679" cy="5499434"/>
          </a:xfrm>
          <a:prstGeom prst="rect">
            <a:avLst/>
          </a:prstGeom>
        </p:spPr>
      </p:pic>
      <p:sp>
        <p:nvSpPr>
          <p:cNvPr id="9" name="ZoneTexte 8"/>
          <p:cNvSpPr txBox="1"/>
          <p:nvPr/>
        </p:nvSpPr>
        <p:spPr>
          <a:xfrm>
            <a:off x="8618576" y="2444817"/>
            <a:ext cx="2800952" cy="830997"/>
          </a:xfrm>
          <a:prstGeom prst="rect">
            <a:avLst/>
          </a:prstGeom>
          <a:noFill/>
        </p:spPr>
        <p:txBody>
          <a:bodyPr wrap="square" rtlCol="0">
            <a:spAutoFit/>
          </a:bodyPr>
          <a:lstStyle/>
          <a:p>
            <a:r>
              <a:rPr lang="fr-FR" sz="2400" b="1" dirty="0" smtClean="0"/>
              <a:t>Période de sècheresse</a:t>
            </a:r>
            <a:endParaRPr lang="fr-FR" sz="2400" b="1" dirty="0"/>
          </a:p>
        </p:txBody>
      </p:sp>
      <p:cxnSp>
        <p:nvCxnSpPr>
          <p:cNvPr id="10" name="Connecteur droit avec flèche 9"/>
          <p:cNvCxnSpPr/>
          <p:nvPr/>
        </p:nvCxnSpPr>
        <p:spPr>
          <a:xfrm>
            <a:off x="9250824" y="3275814"/>
            <a:ext cx="350962" cy="134742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0059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702340" y="750570"/>
            <a:ext cx="9802272" cy="669669"/>
          </a:xfrm>
        </p:spPr>
        <p:txBody>
          <a:bodyPr>
            <a:noAutofit/>
          </a:bodyPr>
          <a:lstStyle/>
          <a:p>
            <a:r>
              <a:rPr lang="fr-FR" sz="2800" b="1" dirty="0"/>
              <a:t>2. Les étages bioclimatiques </a:t>
            </a:r>
            <a:r>
              <a:rPr lang="fr-FR" sz="2800" b="1" dirty="0" smtClean="0"/>
              <a:t>d’</a:t>
            </a:r>
            <a:r>
              <a:rPr lang="fr-FR" sz="2800" b="1" dirty="0" err="1" smtClean="0"/>
              <a:t>Emberger</a:t>
            </a:r>
            <a:r>
              <a:rPr lang="fr-FR" sz="2800" b="1" dirty="0"/>
              <a:t> </a:t>
            </a:r>
            <a:r>
              <a:rPr lang="fr-FR" sz="2800" b="1" dirty="0" smtClean="0"/>
              <a:t>(Doc 2 P74)</a:t>
            </a:r>
            <a:r>
              <a:rPr lang="fr-FR" sz="2800" b="1" dirty="0"/>
              <a:t/>
            </a:r>
            <a:br>
              <a:rPr lang="fr-FR" sz="2800" b="1" dirty="0"/>
            </a:br>
            <a:endParaRPr lang="fr-FR" sz="2800" dirty="0"/>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1702340" y="1556426"/>
                <a:ext cx="3482503" cy="4413162"/>
              </a:xfrm>
            </p:spPr>
            <p:txBody>
              <a:bodyPr>
                <a:normAutofit/>
              </a:bodyPr>
              <a:lstStyle/>
              <a:p>
                <a:pPr marL="0" indent="0">
                  <a:buNone/>
                </a:pPr>
                <a:r>
                  <a:rPr lang="fr-FR" sz="2400" dirty="0" smtClean="0"/>
                  <a:t>Le diagramme bioclimatique d’EMBERGER </a:t>
                </a:r>
                <a:r>
                  <a:rPr lang="fr-FR" sz="2400" dirty="0"/>
                  <a:t>permet de déterminer l’étage bioclimatique d’une station donnée. Il est déterminé à partir de la formule</a:t>
                </a:r>
                <a:r>
                  <a:rPr lang="fr-FR" sz="2400" dirty="0" smtClean="0"/>
                  <a:t>:</a:t>
                </a:r>
              </a:p>
              <a:p>
                <a:pPr marL="0" indent="0">
                  <a:buNone/>
                </a:pPr>
                <a:r>
                  <a:rPr lang="fr-FR" sz="3600" b="1" dirty="0" smtClean="0">
                    <a:solidFill>
                      <a:srgbClr val="FF0000"/>
                    </a:solidFill>
                  </a:rPr>
                  <a:t>Q = </a:t>
                </a:r>
                <a14:m>
                  <m:oMath xmlns:m="http://schemas.openxmlformats.org/officeDocument/2006/math">
                    <m:f>
                      <m:fPr>
                        <m:ctrlPr>
                          <a:rPr lang="fr-FR" sz="3600" b="1" i="1">
                            <a:solidFill>
                              <a:srgbClr val="FF0000"/>
                            </a:solidFill>
                            <a:latin typeface="Cambria Math" panose="02040503050406030204" pitchFamily="18" charset="0"/>
                          </a:rPr>
                        </m:ctrlPr>
                      </m:fPr>
                      <m:num>
                        <m:r>
                          <a:rPr lang="fr-FR" sz="3600" b="1" i="1">
                            <a:solidFill>
                              <a:srgbClr val="FF0000"/>
                            </a:solidFill>
                            <a:latin typeface="Cambria Math" panose="02040503050406030204" pitchFamily="18" charset="0"/>
                          </a:rPr>
                          <m:t>𝟏𝟎𝟎𝟎</m:t>
                        </m:r>
                        <m:r>
                          <a:rPr lang="fr-FR" sz="3600" b="1" i="1">
                            <a:solidFill>
                              <a:srgbClr val="FF0000"/>
                            </a:solidFill>
                            <a:latin typeface="Cambria Math" panose="02040503050406030204" pitchFamily="18" charset="0"/>
                          </a:rPr>
                          <m:t> </m:t>
                        </m:r>
                        <m:r>
                          <a:rPr lang="fr-FR" sz="3600" b="1" i="1">
                            <a:solidFill>
                              <a:srgbClr val="FF0000"/>
                            </a:solidFill>
                            <a:latin typeface="Cambria Math" panose="02040503050406030204" pitchFamily="18" charset="0"/>
                          </a:rPr>
                          <m:t>𝑷𝒂</m:t>
                        </m:r>
                      </m:num>
                      <m:den>
                        <m:f>
                          <m:fPr>
                            <m:ctrlPr>
                              <a:rPr lang="fr-FR" sz="3600" b="1" i="1">
                                <a:solidFill>
                                  <a:srgbClr val="FF0000"/>
                                </a:solidFill>
                                <a:latin typeface="Cambria Math" panose="02040503050406030204" pitchFamily="18" charset="0"/>
                              </a:rPr>
                            </m:ctrlPr>
                          </m:fPr>
                          <m:num>
                            <m:r>
                              <a:rPr lang="fr-FR" sz="3600" b="1" i="1">
                                <a:solidFill>
                                  <a:srgbClr val="FF0000"/>
                                </a:solidFill>
                                <a:latin typeface="Cambria Math" panose="02040503050406030204" pitchFamily="18" charset="0"/>
                              </a:rPr>
                              <m:t>(</m:t>
                            </m:r>
                            <m:r>
                              <a:rPr lang="fr-FR" sz="3600" b="1" i="1">
                                <a:solidFill>
                                  <a:srgbClr val="FF0000"/>
                                </a:solidFill>
                                <a:latin typeface="Cambria Math" panose="02040503050406030204" pitchFamily="18" charset="0"/>
                              </a:rPr>
                              <m:t>𝑴</m:t>
                            </m:r>
                            <m:r>
                              <a:rPr lang="fr-FR" sz="3600" b="1" i="1">
                                <a:solidFill>
                                  <a:srgbClr val="FF0000"/>
                                </a:solidFill>
                                <a:latin typeface="Cambria Math" panose="02040503050406030204" pitchFamily="18" charset="0"/>
                              </a:rPr>
                              <m:t>+</m:t>
                            </m:r>
                            <m:r>
                              <a:rPr lang="fr-FR" sz="3600" b="1" i="1">
                                <a:solidFill>
                                  <a:srgbClr val="FF0000"/>
                                </a:solidFill>
                                <a:latin typeface="Cambria Math" panose="02040503050406030204" pitchFamily="18" charset="0"/>
                              </a:rPr>
                              <m:t>𝒎</m:t>
                            </m:r>
                            <m:r>
                              <a:rPr lang="fr-FR" sz="3600" b="1" i="1">
                                <a:solidFill>
                                  <a:srgbClr val="FF0000"/>
                                </a:solidFill>
                                <a:latin typeface="Cambria Math" panose="02040503050406030204" pitchFamily="18" charset="0"/>
                              </a:rPr>
                              <m:t>)</m:t>
                            </m:r>
                          </m:num>
                          <m:den>
                            <m:r>
                              <a:rPr lang="fr-FR" sz="3600" b="1" i="1">
                                <a:solidFill>
                                  <a:srgbClr val="FF0000"/>
                                </a:solidFill>
                                <a:latin typeface="Cambria Math" panose="02040503050406030204" pitchFamily="18" charset="0"/>
                              </a:rPr>
                              <m:t>𝟐</m:t>
                            </m:r>
                          </m:den>
                        </m:f>
                        <m:r>
                          <a:rPr lang="fr-FR" sz="3600" b="1" i="1">
                            <a:solidFill>
                              <a:srgbClr val="FF0000"/>
                            </a:solidFill>
                            <a:latin typeface="Cambria Math" panose="02040503050406030204" pitchFamily="18" charset="0"/>
                          </a:rPr>
                          <m:t> (</m:t>
                        </m:r>
                        <m:r>
                          <a:rPr lang="fr-FR" sz="3600" b="1" i="1">
                            <a:solidFill>
                              <a:srgbClr val="FF0000"/>
                            </a:solidFill>
                            <a:latin typeface="Cambria Math" panose="02040503050406030204" pitchFamily="18" charset="0"/>
                          </a:rPr>
                          <m:t>𝑴</m:t>
                        </m:r>
                        <m:r>
                          <a:rPr lang="fr-FR" sz="3600" b="1" i="1">
                            <a:solidFill>
                              <a:srgbClr val="FF0000"/>
                            </a:solidFill>
                            <a:latin typeface="Cambria Math" panose="02040503050406030204" pitchFamily="18" charset="0"/>
                          </a:rPr>
                          <m:t>−</m:t>
                        </m:r>
                        <m:r>
                          <a:rPr lang="fr-FR" sz="3600" b="1" i="1">
                            <a:solidFill>
                              <a:srgbClr val="FF0000"/>
                            </a:solidFill>
                            <a:latin typeface="Cambria Math" panose="02040503050406030204" pitchFamily="18" charset="0"/>
                          </a:rPr>
                          <m:t>𝒎</m:t>
                        </m:r>
                        <m:r>
                          <a:rPr lang="fr-FR" sz="3600" b="1" i="1">
                            <a:solidFill>
                              <a:srgbClr val="FF0000"/>
                            </a:solidFill>
                            <a:latin typeface="Cambria Math" panose="02040503050406030204" pitchFamily="18" charset="0"/>
                          </a:rPr>
                          <m:t>)</m:t>
                        </m:r>
                      </m:den>
                    </m:f>
                  </m:oMath>
                </a14:m>
                <a:endParaRPr lang="fr-FR" sz="3600" b="1" dirty="0"/>
              </a:p>
              <a:p>
                <a:pPr marL="0" indent="0">
                  <a:buNone/>
                </a:pPr>
                <a:endParaRPr lang="fr-FR" sz="2400" dirty="0"/>
              </a:p>
              <a:p>
                <a:pPr marL="0" indent="0">
                  <a:buNone/>
                </a:pPr>
                <a:endParaRPr lang="fr-FR" sz="2400" dirty="0" smtClean="0"/>
              </a:p>
              <a:p>
                <a:pPr marL="0" indent="0">
                  <a:buNone/>
                </a:pPr>
                <a:endParaRPr lang="fr-FR" sz="2400" b="1"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1702340" y="1556426"/>
                <a:ext cx="3482503" cy="4413162"/>
              </a:xfrm>
              <a:blipFill rotWithShape="0">
                <a:blip r:embed="rId2"/>
                <a:stretch>
                  <a:fillRect l="-5245" t="-1105" r="-4545"/>
                </a:stretch>
              </a:blipFill>
            </p:spPr>
            <p:txBody>
              <a:bodyPr/>
              <a:lstStyle/>
              <a:p>
                <a:r>
                  <a:rPr lang="fr-FR">
                    <a:noFill/>
                  </a:rPr>
                  <a:t> </a:t>
                </a:r>
              </a:p>
            </p:txBody>
          </p:sp>
        </mc:Fallback>
      </mc:AlternateContent>
      <p:pic>
        <p:nvPicPr>
          <p:cNvPr id="1026" name="Picture 2" descr="Climagramme d'EMBERGER (1990/20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6788" y="1420239"/>
            <a:ext cx="6047640" cy="5294886"/>
          </a:xfrm>
          <a:prstGeom prst="rect">
            <a:avLst/>
          </a:prstGeom>
          <a:noFill/>
          <a:extLst>
            <a:ext uri="{909E8E84-426E-40DD-AFC4-6F175D3DCCD1}">
              <a14:hiddenFill xmlns:a14="http://schemas.microsoft.com/office/drawing/2010/main">
                <a:solidFill>
                  <a:srgbClr val="FFFFFF"/>
                </a:solidFill>
              </a14:hiddenFill>
            </a:ext>
          </a:extLst>
        </p:spPr>
      </p:pic>
      <p:sp>
        <p:nvSpPr>
          <p:cNvPr id="2" name="Ellipse 1"/>
          <p:cNvSpPr/>
          <p:nvPr/>
        </p:nvSpPr>
        <p:spPr>
          <a:xfrm>
            <a:off x="8524875" y="2189817"/>
            <a:ext cx="971550" cy="495300"/>
          </a:xfrm>
          <a:prstGeom prst="ellipse">
            <a:avLst/>
          </a:prstGeom>
          <a:noFill/>
          <a:ln>
            <a:solidFill>
              <a:schemeClr val="accent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6" name="Ellipse 5"/>
          <p:cNvSpPr/>
          <p:nvPr/>
        </p:nvSpPr>
        <p:spPr>
          <a:xfrm>
            <a:off x="8415337" y="3454695"/>
            <a:ext cx="971550" cy="559056"/>
          </a:xfrm>
          <a:prstGeom prst="ellipse">
            <a:avLst/>
          </a:prstGeom>
          <a:noFill/>
          <a:ln>
            <a:solidFill>
              <a:schemeClr val="accent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7" name="Ellipse 6"/>
          <p:cNvSpPr/>
          <p:nvPr/>
        </p:nvSpPr>
        <p:spPr>
          <a:xfrm>
            <a:off x="8481135" y="4403892"/>
            <a:ext cx="971550" cy="559056"/>
          </a:xfrm>
          <a:prstGeom prst="ellipse">
            <a:avLst/>
          </a:prstGeom>
          <a:noFill/>
          <a:ln>
            <a:solidFill>
              <a:schemeClr val="accent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8" name="Ellipse 7"/>
          <p:cNvSpPr/>
          <p:nvPr/>
        </p:nvSpPr>
        <p:spPr>
          <a:xfrm>
            <a:off x="8590672" y="5254536"/>
            <a:ext cx="752475" cy="378081"/>
          </a:xfrm>
          <a:prstGeom prst="ellipse">
            <a:avLst/>
          </a:prstGeom>
          <a:noFill/>
          <a:ln>
            <a:solidFill>
              <a:schemeClr val="accent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9" name="Ellipse 8"/>
          <p:cNvSpPr/>
          <p:nvPr/>
        </p:nvSpPr>
        <p:spPr>
          <a:xfrm>
            <a:off x="8632882" y="5735164"/>
            <a:ext cx="752475" cy="378081"/>
          </a:xfrm>
          <a:prstGeom prst="ellipse">
            <a:avLst/>
          </a:prstGeom>
          <a:noFill/>
          <a:ln>
            <a:solidFill>
              <a:schemeClr val="accent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5" name="Flèche droite 4"/>
          <p:cNvSpPr/>
          <p:nvPr/>
        </p:nvSpPr>
        <p:spPr>
          <a:xfrm>
            <a:off x="5721134" y="1597118"/>
            <a:ext cx="1222408" cy="4167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a:off x="5268746" y="1951880"/>
            <a:ext cx="2127183" cy="646331"/>
          </a:xfrm>
          <a:prstGeom prst="rect">
            <a:avLst/>
          </a:prstGeom>
          <a:noFill/>
        </p:spPr>
        <p:txBody>
          <a:bodyPr wrap="square" rtlCol="0">
            <a:spAutoFit/>
          </a:bodyPr>
          <a:lstStyle/>
          <a:p>
            <a:r>
              <a:rPr lang="fr-FR" b="1" dirty="0" smtClean="0"/>
              <a:t>Le quotient pluviothermique</a:t>
            </a:r>
            <a:endParaRPr lang="fr-FR" b="1" dirty="0"/>
          </a:p>
        </p:txBody>
      </p:sp>
      <p:sp>
        <p:nvSpPr>
          <p:cNvPr id="11" name="Flèche vers le bas 10"/>
          <p:cNvSpPr/>
          <p:nvPr/>
        </p:nvSpPr>
        <p:spPr>
          <a:xfrm>
            <a:off x="11011183" y="5135535"/>
            <a:ext cx="363337" cy="766019"/>
          </a:xfrm>
          <a:prstGeom prst="downArrow">
            <a:avLst>
              <a:gd name="adj1" fmla="val 50000"/>
              <a:gd name="adj2" fmla="val 6338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10137608" y="4280239"/>
            <a:ext cx="2213641" cy="923330"/>
          </a:xfrm>
          <a:prstGeom prst="rect">
            <a:avLst/>
          </a:prstGeom>
          <a:noFill/>
        </p:spPr>
        <p:txBody>
          <a:bodyPr wrap="square" rtlCol="0">
            <a:spAutoFit/>
          </a:bodyPr>
          <a:lstStyle/>
          <a:p>
            <a:r>
              <a:rPr lang="fr-FR" b="1" dirty="0" smtClean="0"/>
              <a:t>La température minimale du mois le plus froid</a:t>
            </a:r>
            <a:endParaRPr lang="fr-FR" b="1" dirty="0"/>
          </a:p>
        </p:txBody>
      </p:sp>
    </p:spTree>
    <p:extLst>
      <p:ext uri="{BB962C8B-B14F-4D97-AF65-F5344CB8AC3E}">
        <p14:creationId xmlns:p14="http://schemas.microsoft.com/office/powerpoint/2010/main" val="1870927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animBg="1"/>
      <p:bldP spid="6" grpId="0" animBg="1"/>
      <p:bldP spid="7" grpId="0" animBg="1"/>
      <p:bldP spid="8" grpId="0" animBg="1"/>
      <p:bldP spid="9" grpId="0" animBg="1"/>
      <p:bldP spid="5" grpId="0" animBg="1"/>
      <p:bldP spid="10" grpId="0"/>
      <p:bldP spid="11" grpId="0" animBg="1"/>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1482291" y="962527"/>
                <a:ext cx="10580007" cy="5582652"/>
              </a:xfrm>
            </p:spPr>
            <p:txBody>
              <a:bodyPr>
                <a:normAutofit/>
              </a:bodyPr>
              <a:lstStyle/>
              <a:p>
                <a:r>
                  <a:rPr lang="fr-FR" sz="2400" b="1" dirty="0" smtClean="0"/>
                  <a:t>Calcul du quotient pluviothermique de la station de Taroudant :</a:t>
                </a:r>
              </a:p>
              <a:p>
                <a:pPr marL="0" indent="0">
                  <a:buNone/>
                </a:pPr>
                <a:r>
                  <a:rPr lang="fr-FR" sz="2400" dirty="0" smtClean="0"/>
                  <a:t>On a  </a:t>
                </a:r>
                <a:r>
                  <a:rPr lang="fr-FR" sz="2400" b="1" dirty="0">
                    <a:solidFill>
                      <a:srgbClr val="FF0000"/>
                    </a:solidFill>
                  </a:rPr>
                  <a:t>Q = </a:t>
                </a:r>
                <a14:m>
                  <m:oMath xmlns:m="http://schemas.openxmlformats.org/officeDocument/2006/math">
                    <m:f>
                      <m:fPr>
                        <m:ctrlPr>
                          <a:rPr lang="fr-FR" sz="2400" b="1" i="1">
                            <a:solidFill>
                              <a:srgbClr val="FF0000"/>
                            </a:solidFill>
                            <a:latin typeface="Cambria Math" panose="02040503050406030204" pitchFamily="18" charset="0"/>
                          </a:rPr>
                        </m:ctrlPr>
                      </m:fPr>
                      <m:num>
                        <m:r>
                          <a:rPr lang="fr-FR" sz="2400" b="1" i="1">
                            <a:solidFill>
                              <a:srgbClr val="FF0000"/>
                            </a:solidFill>
                            <a:latin typeface="Cambria Math" panose="02040503050406030204" pitchFamily="18" charset="0"/>
                          </a:rPr>
                          <m:t>𝟏𝟎𝟎𝟎</m:t>
                        </m:r>
                        <m:r>
                          <a:rPr lang="fr-FR" sz="2400" b="1" i="1">
                            <a:solidFill>
                              <a:srgbClr val="FF0000"/>
                            </a:solidFill>
                            <a:latin typeface="Cambria Math" panose="02040503050406030204" pitchFamily="18" charset="0"/>
                          </a:rPr>
                          <m:t> </m:t>
                        </m:r>
                        <m:r>
                          <a:rPr lang="fr-FR" sz="2400" b="1" i="1">
                            <a:solidFill>
                              <a:srgbClr val="FF0000"/>
                            </a:solidFill>
                            <a:latin typeface="Cambria Math" panose="02040503050406030204" pitchFamily="18" charset="0"/>
                          </a:rPr>
                          <m:t>𝑷𝒂</m:t>
                        </m:r>
                      </m:num>
                      <m:den>
                        <m:f>
                          <m:fPr>
                            <m:ctrlPr>
                              <a:rPr lang="fr-FR" sz="2400" b="1" i="1">
                                <a:solidFill>
                                  <a:srgbClr val="FF0000"/>
                                </a:solidFill>
                                <a:latin typeface="Cambria Math" panose="02040503050406030204" pitchFamily="18" charset="0"/>
                              </a:rPr>
                            </m:ctrlPr>
                          </m:fPr>
                          <m:num>
                            <m:r>
                              <a:rPr lang="fr-FR" sz="2400" b="1" i="1">
                                <a:solidFill>
                                  <a:srgbClr val="FF0000"/>
                                </a:solidFill>
                                <a:latin typeface="Cambria Math" panose="02040503050406030204" pitchFamily="18" charset="0"/>
                              </a:rPr>
                              <m:t>(</m:t>
                            </m:r>
                            <m:r>
                              <a:rPr lang="fr-FR" sz="2400" b="1" i="1">
                                <a:solidFill>
                                  <a:srgbClr val="FF0000"/>
                                </a:solidFill>
                                <a:latin typeface="Cambria Math" panose="02040503050406030204" pitchFamily="18" charset="0"/>
                              </a:rPr>
                              <m:t>𝑴</m:t>
                            </m:r>
                            <m:r>
                              <a:rPr lang="fr-FR" sz="2400" b="1" i="1">
                                <a:solidFill>
                                  <a:srgbClr val="FF0000"/>
                                </a:solidFill>
                                <a:latin typeface="Cambria Math" panose="02040503050406030204" pitchFamily="18" charset="0"/>
                              </a:rPr>
                              <m:t>+</m:t>
                            </m:r>
                            <m:r>
                              <a:rPr lang="fr-FR" sz="2400" b="1" i="1">
                                <a:solidFill>
                                  <a:srgbClr val="FF0000"/>
                                </a:solidFill>
                                <a:latin typeface="Cambria Math" panose="02040503050406030204" pitchFamily="18" charset="0"/>
                              </a:rPr>
                              <m:t>𝒎</m:t>
                            </m:r>
                            <m:r>
                              <a:rPr lang="fr-FR" sz="2400" b="1" i="1">
                                <a:solidFill>
                                  <a:srgbClr val="FF0000"/>
                                </a:solidFill>
                                <a:latin typeface="Cambria Math" panose="02040503050406030204" pitchFamily="18" charset="0"/>
                              </a:rPr>
                              <m:t>)</m:t>
                            </m:r>
                          </m:num>
                          <m:den>
                            <m:r>
                              <a:rPr lang="fr-FR" sz="2400" b="1" i="1">
                                <a:solidFill>
                                  <a:srgbClr val="FF0000"/>
                                </a:solidFill>
                                <a:latin typeface="Cambria Math" panose="02040503050406030204" pitchFamily="18" charset="0"/>
                              </a:rPr>
                              <m:t>𝟐</m:t>
                            </m:r>
                          </m:den>
                        </m:f>
                        <m:r>
                          <a:rPr lang="fr-FR" sz="2400" b="1" i="1">
                            <a:solidFill>
                              <a:srgbClr val="FF0000"/>
                            </a:solidFill>
                            <a:latin typeface="Cambria Math" panose="02040503050406030204" pitchFamily="18" charset="0"/>
                          </a:rPr>
                          <m:t> (</m:t>
                        </m:r>
                        <m:r>
                          <a:rPr lang="fr-FR" sz="2400" b="1" i="1">
                            <a:solidFill>
                              <a:srgbClr val="FF0000"/>
                            </a:solidFill>
                            <a:latin typeface="Cambria Math" panose="02040503050406030204" pitchFamily="18" charset="0"/>
                          </a:rPr>
                          <m:t>𝑴</m:t>
                        </m:r>
                        <m:r>
                          <a:rPr lang="fr-FR" sz="2400" b="1" i="1">
                            <a:solidFill>
                              <a:srgbClr val="FF0000"/>
                            </a:solidFill>
                            <a:latin typeface="Cambria Math" panose="02040503050406030204" pitchFamily="18" charset="0"/>
                          </a:rPr>
                          <m:t>−</m:t>
                        </m:r>
                        <m:r>
                          <a:rPr lang="fr-FR" sz="2400" b="1" i="1">
                            <a:solidFill>
                              <a:srgbClr val="FF0000"/>
                            </a:solidFill>
                            <a:latin typeface="Cambria Math" panose="02040503050406030204" pitchFamily="18" charset="0"/>
                          </a:rPr>
                          <m:t>𝒎</m:t>
                        </m:r>
                        <m:r>
                          <a:rPr lang="fr-FR" sz="2400" b="1" i="1">
                            <a:solidFill>
                              <a:srgbClr val="FF0000"/>
                            </a:solidFill>
                            <a:latin typeface="Cambria Math" panose="02040503050406030204" pitchFamily="18" charset="0"/>
                          </a:rPr>
                          <m:t>)</m:t>
                        </m:r>
                      </m:den>
                    </m:f>
                  </m:oMath>
                </a14:m>
                <a:r>
                  <a:rPr lang="fr-FR" sz="2400" dirty="0" smtClean="0"/>
                  <a:t>  avec : </a:t>
                </a:r>
              </a:p>
              <a:p>
                <a:pPr marL="0" indent="0">
                  <a:buNone/>
                </a:pPr>
                <a:r>
                  <a:rPr lang="fr-FR" sz="2400" dirty="0" smtClean="0"/>
                  <a:t>Pa : précipitations annuelles = P(J) + P(F) + P(M) + … + P(D) = 249,4 mm</a:t>
                </a:r>
              </a:p>
              <a:p>
                <a:pPr marL="0" indent="0">
                  <a:buNone/>
                </a:pPr>
                <a:r>
                  <a:rPr lang="fr-FR" sz="2400" dirty="0" smtClean="0"/>
                  <a:t>M : température maximale du mois le plus chaud = 36,5 °C </a:t>
                </a:r>
              </a:p>
              <a:p>
                <a:pPr marL="0" indent="0">
                  <a:buNone/>
                </a:pPr>
                <a:r>
                  <a:rPr lang="fr-FR" sz="2400" dirty="0" smtClean="0"/>
                  <a:t>donc 36,5+273 = 309,5 °K</a:t>
                </a:r>
              </a:p>
              <a:p>
                <a:pPr marL="0" indent="0">
                  <a:buNone/>
                </a:pPr>
                <a:r>
                  <a:rPr lang="fr-FR" sz="2400" dirty="0" smtClean="0"/>
                  <a:t>m : température minimale du mois le plus froid = 5,1 °C </a:t>
                </a:r>
              </a:p>
              <a:p>
                <a:pPr marL="0" indent="0">
                  <a:buNone/>
                </a:pPr>
                <a:r>
                  <a:rPr lang="fr-FR" sz="2400" dirty="0" smtClean="0"/>
                  <a:t>donc 5,1+273 = 278,1 °K</a:t>
                </a:r>
              </a:p>
              <a:p>
                <a:pPr marL="0" indent="0">
                  <a:buNone/>
                </a:pPr>
                <a:r>
                  <a:rPr lang="fr-FR" sz="2400" dirty="0" smtClean="0"/>
                  <a:t>Application numérique : </a:t>
                </a:r>
                <a:r>
                  <a:rPr lang="fr-FR" sz="2400" b="1" dirty="0" smtClean="0">
                    <a:solidFill>
                      <a:schemeClr val="tx1"/>
                    </a:solidFill>
                  </a:rPr>
                  <a:t>Q = </a:t>
                </a:r>
                <a14:m>
                  <m:oMath xmlns:m="http://schemas.openxmlformats.org/officeDocument/2006/math">
                    <m:f>
                      <m:fPr>
                        <m:ctrlPr>
                          <a:rPr lang="fr-FR" sz="2400" b="1" i="1">
                            <a:solidFill>
                              <a:schemeClr val="tx1"/>
                            </a:solidFill>
                            <a:latin typeface="Cambria Math" panose="02040503050406030204" pitchFamily="18" charset="0"/>
                          </a:rPr>
                        </m:ctrlPr>
                      </m:fPr>
                      <m:num>
                        <m:r>
                          <a:rPr lang="fr-FR" sz="2400" b="1" i="1">
                            <a:solidFill>
                              <a:schemeClr val="tx1"/>
                            </a:solidFill>
                            <a:latin typeface="Cambria Math" panose="02040503050406030204" pitchFamily="18" charset="0"/>
                          </a:rPr>
                          <m:t>𝟏𝟎𝟎𝟎</m:t>
                        </m:r>
                        <m:r>
                          <a:rPr lang="fr-FR" sz="2400" b="1" i="1">
                            <a:solidFill>
                              <a:schemeClr val="tx1"/>
                            </a:solidFill>
                            <a:latin typeface="Cambria Math" panose="02040503050406030204" pitchFamily="18" charset="0"/>
                          </a:rPr>
                          <m:t>  </m:t>
                        </m:r>
                        <m:r>
                          <a:rPr lang="fr-FR" sz="2400" b="1" i="1" smtClean="0">
                            <a:solidFill>
                              <a:schemeClr val="tx1"/>
                            </a:solidFill>
                            <a:latin typeface="Cambria Math" panose="02040503050406030204" pitchFamily="18" charset="0"/>
                          </a:rPr>
                          <m:t>𝒙</m:t>
                        </m:r>
                        <m:r>
                          <a:rPr lang="fr-FR" sz="2400" b="1" i="1" smtClean="0">
                            <a:solidFill>
                              <a:schemeClr val="tx1"/>
                            </a:solidFill>
                            <a:latin typeface="Cambria Math" panose="02040503050406030204" pitchFamily="18" charset="0"/>
                          </a:rPr>
                          <m:t> </m:t>
                        </m:r>
                        <m:r>
                          <a:rPr lang="fr-FR" sz="2400" b="1" i="1" smtClean="0">
                            <a:solidFill>
                              <a:schemeClr val="tx1"/>
                            </a:solidFill>
                            <a:latin typeface="Cambria Math" panose="02040503050406030204" pitchFamily="18" charset="0"/>
                          </a:rPr>
                          <m:t>𝟐𝟒𝟗</m:t>
                        </m:r>
                        <m:r>
                          <a:rPr lang="fr-FR" sz="2400" b="1" i="1" smtClean="0">
                            <a:solidFill>
                              <a:schemeClr val="tx1"/>
                            </a:solidFill>
                            <a:latin typeface="Cambria Math" panose="02040503050406030204" pitchFamily="18" charset="0"/>
                          </a:rPr>
                          <m:t>,</m:t>
                        </m:r>
                        <m:r>
                          <a:rPr lang="fr-FR" sz="2400" b="1" i="1" smtClean="0">
                            <a:solidFill>
                              <a:schemeClr val="tx1"/>
                            </a:solidFill>
                            <a:latin typeface="Cambria Math" panose="02040503050406030204" pitchFamily="18" charset="0"/>
                          </a:rPr>
                          <m:t>𝟒</m:t>
                        </m:r>
                      </m:num>
                      <m:den>
                        <m:f>
                          <m:fPr>
                            <m:ctrlPr>
                              <a:rPr lang="fr-FR" sz="2400" b="1" i="1">
                                <a:solidFill>
                                  <a:schemeClr val="tx1"/>
                                </a:solidFill>
                                <a:latin typeface="Cambria Math" panose="02040503050406030204" pitchFamily="18" charset="0"/>
                              </a:rPr>
                            </m:ctrlPr>
                          </m:fPr>
                          <m:num>
                            <m:r>
                              <a:rPr lang="fr-FR" sz="2400" b="1" i="1">
                                <a:solidFill>
                                  <a:schemeClr val="tx1"/>
                                </a:solidFill>
                                <a:latin typeface="Cambria Math" panose="02040503050406030204" pitchFamily="18" charset="0"/>
                              </a:rPr>
                              <m:t>(</m:t>
                            </m:r>
                            <m:r>
                              <a:rPr lang="fr-FR" sz="2400" b="1" i="1" smtClean="0">
                                <a:solidFill>
                                  <a:schemeClr val="tx1"/>
                                </a:solidFill>
                                <a:latin typeface="Cambria Math" panose="02040503050406030204" pitchFamily="18" charset="0"/>
                              </a:rPr>
                              <m:t>𝟑𝟎𝟗</m:t>
                            </m:r>
                            <m:r>
                              <a:rPr lang="fr-FR" sz="2400" b="1" i="1" smtClean="0">
                                <a:solidFill>
                                  <a:schemeClr val="tx1"/>
                                </a:solidFill>
                                <a:latin typeface="Cambria Math" panose="02040503050406030204" pitchFamily="18" charset="0"/>
                              </a:rPr>
                              <m:t>,</m:t>
                            </m:r>
                            <m:r>
                              <a:rPr lang="fr-FR" sz="2400" b="1" i="1" smtClean="0">
                                <a:solidFill>
                                  <a:schemeClr val="tx1"/>
                                </a:solidFill>
                                <a:latin typeface="Cambria Math" panose="02040503050406030204" pitchFamily="18" charset="0"/>
                              </a:rPr>
                              <m:t>𝟓</m:t>
                            </m:r>
                            <m:r>
                              <a:rPr lang="fr-FR" sz="2400" b="1" i="1">
                                <a:solidFill>
                                  <a:schemeClr val="tx1"/>
                                </a:solidFill>
                                <a:latin typeface="Cambria Math" panose="02040503050406030204" pitchFamily="18" charset="0"/>
                              </a:rPr>
                              <m:t>+</m:t>
                            </m:r>
                            <m:r>
                              <a:rPr lang="fr-FR" sz="2400" b="1" i="1" smtClean="0">
                                <a:solidFill>
                                  <a:schemeClr val="tx1"/>
                                </a:solidFill>
                                <a:latin typeface="Cambria Math" panose="02040503050406030204" pitchFamily="18" charset="0"/>
                              </a:rPr>
                              <m:t>𝟐𝟕𝟖</m:t>
                            </m:r>
                            <m:r>
                              <a:rPr lang="fr-FR" sz="2400" b="1" i="1" smtClean="0">
                                <a:solidFill>
                                  <a:schemeClr val="tx1"/>
                                </a:solidFill>
                                <a:latin typeface="Cambria Math" panose="02040503050406030204" pitchFamily="18" charset="0"/>
                              </a:rPr>
                              <m:t>,</m:t>
                            </m:r>
                            <m:r>
                              <a:rPr lang="fr-FR" sz="2400" b="1" i="1" smtClean="0">
                                <a:solidFill>
                                  <a:schemeClr val="tx1"/>
                                </a:solidFill>
                                <a:latin typeface="Cambria Math" panose="02040503050406030204" pitchFamily="18" charset="0"/>
                              </a:rPr>
                              <m:t>𝟏</m:t>
                            </m:r>
                            <m:r>
                              <a:rPr lang="fr-FR" sz="2400" b="1" i="1">
                                <a:solidFill>
                                  <a:schemeClr val="tx1"/>
                                </a:solidFill>
                                <a:latin typeface="Cambria Math" panose="02040503050406030204" pitchFamily="18" charset="0"/>
                              </a:rPr>
                              <m:t>)</m:t>
                            </m:r>
                          </m:num>
                          <m:den>
                            <m:r>
                              <a:rPr lang="fr-FR" sz="2400" b="1" i="1">
                                <a:solidFill>
                                  <a:schemeClr val="tx1"/>
                                </a:solidFill>
                                <a:latin typeface="Cambria Math" panose="02040503050406030204" pitchFamily="18" charset="0"/>
                              </a:rPr>
                              <m:t>𝟐</m:t>
                            </m:r>
                          </m:den>
                        </m:f>
                        <m:r>
                          <a:rPr lang="fr-FR" sz="2400" b="1" i="1">
                            <a:solidFill>
                              <a:schemeClr val="tx1"/>
                            </a:solidFill>
                            <a:latin typeface="Cambria Math" panose="02040503050406030204" pitchFamily="18" charset="0"/>
                          </a:rPr>
                          <m:t> (</m:t>
                        </m:r>
                        <m:r>
                          <a:rPr lang="fr-FR" sz="2400" b="1" i="1" smtClean="0">
                            <a:solidFill>
                              <a:schemeClr val="tx1"/>
                            </a:solidFill>
                            <a:latin typeface="Cambria Math" panose="02040503050406030204" pitchFamily="18" charset="0"/>
                          </a:rPr>
                          <m:t>𝟑𝟎𝟗</m:t>
                        </m:r>
                        <m:r>
                          <a:rPr lang="fr-FR" sz="2400" b="1" i="1" smtClean="0">
                            <a:solidFill>
                              <a:schemeClr val="tx1"/>
                            </a:solidFill>
                            <a:latin typeface="Cambria Math" panose="02040503050406030204" pitchFamily="18" charset="0"/>
                          </a:rPr>
                          <m:t>,</m:t>
                        </m:r>
                        <m:r>
                          <a:rPr lang="fr-FR" sz="2400" b="1" i="1" smtClean="0">
                            <a:solidFill>
                              <a:schemeClr val="tx1"/>
                            </a:solidFill>
                            <a:latin typeface="Cambria Math" panose="02040503050406030204" pitchFamily="18" charset="0"/>
                          </a:rPr>
                          <m:t>𝟓</m:t>
                        </m:r>
                        <m:r>
                          <a:rPr lang="fr-FR" sz="2400" b="1" i="1">
                            <a:solidFill>
                              <a:schemeClr val="tx1"/>
                            </a:solidFill>
                            <a:latin typeface="Cambria Math" panose="02040503050406030204" pitchFamily="18" charset="0"/>
                          </a:rPr>
                          <m:t>−</m:t>
                        </m:r>
                        <m:r>
                          <a:rPr lang="fr-FR" sz="2400" b="1" i="1" smtClean="0">
                            <a:solidFill>
                              <a:schemeClr val="tx1"/>
                            </a:solidFill>
                            <a:latin typeface="Cambria Math" panose="02040503050406030204" pitchFamily="18" charset="0"/>
                          </a:rPr>
                          <m:t>𝟐𝟕𝟖</m:t>
                        </m:r>
                        <m:r>
                          <a:rPr lang="fr-FR" sz="2400" b="1" i="1" smtClean="0">
                            <a:solidFill>
                              <a:schemeClr val="tx1"/>
                            </a:solidFill>
                            <a:latin typeface="Cambria Math" panose="02040503050406030204" pitchFamily="18" charset="0"/>
                          </a:rPr>
                          <m:t>,</m:t>
                        </m:r>
                        <m:r>
                          <a:rPr lang="fr-FR" sz="2400" b="1" i="1" smtClean="0">
                            <a:solidFill>
                              <a:schemeClr val="tx1"/>
                            </a:solidFill>
                            <a:latin typeface="Cambria Math" panose="02040503050406030204" pitchFamily="18" charset="0"/>
                          </a:rPr>
                          <m:t>𝟏</m:t>
                        </m:r>
                        <m:r>
                          <a:rPr lang="fr-FR" sz="2400" b="1" i="1">
                            <a:solidFill>
                              <a:schemeClr val="tx1"/>
                            </a:solidFill>
                            <a:latin typeface="Cambria Math" panose="02040503050406030204" pitchFamily="18" charset="0"/>
                          </a:rPr>
                          <m:t>)</m:t>
                        </m:r>
                      </m:den>
                    </m:f>
                  </m:oMath>
                </a14:m>
                <a:r>
                  <a:rPr lang="fr-FR" sz="2400" dirty="0" smtClean="0"/>
                  <a:t> = </a:t>
                </a:r>
                <a:r>
                  <a:rPr lang="fr-FR" sz="2800" b="1" dirty="0" smtClean="0"/>
                  <a:t>27,03</a:t>
                </a:r>
              </a:p>
              <a:p>
                <a:pPr marL="0" indent="0">
                  <a:buNone/>
                </a:pPr>
                <a:r>
                  <a:rPr lang="fr-FR" sz="2800" dirty="0" smtClean="0"/>
                  <a:t>Et donc la station de Taroudant se situe dans l’étage </a:t>
                </a:r>
                <a:r>
                  <a:rPr lang="fr-FR" sz="2800" b="1" dirty="0" smtClean="0"/>
                  <a:t>aride à hiver tempéré</a:t>
                </a:r>
              </a:p>
              <a:p>
                <a:endParaRPr lang="fr-FR" dirty="0" smtClean="0"/>
              </a:p>
              <a:p>
                <a:pPr marL="0" indent="0">
                  <a:buNone/>
                </a:pPr>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1482291" y="962527"/>
                <a:ext cx="10580007" cy="5582652"/>
              </a:xfrm>
              <a:blipFill rotWithShape="0">
                <a:blip r:embed="rId2"/>
                <a:stretch>
                  <a:fillRect l="-1152" t="-873" r="-864" b="-2074"/>
                </a:stretch>
              </a:blipFill>
            </p:spPr>
            <p:txBody>
              <a:bodyPr/>
              <a:lstStyle/>
              <a:p>
                <a:r>
                  <a:rPr lang="fr-FR">
                    <a:noFill/>
                  </a:rPr>
                  <a:t> </a:t>
                </a:r>
              </a:p>
            </p:txBody>
          </p:sp>
        </mc:Fallback>
      </mc:AlternateContent>
    </p:spTree>
    <p:extLst>
      <p:ext uri="{BB962C8B-B14F-4D97-AF65-F5344CB8AC3E}">
        <p14:creationId xmlns:p14="http://schemas.microsoft.com/office/powerpoint/2010/main" val="3510439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1665171" y="1039527"/>
                <a:ext cx="9933271" cy="5351647"/>
              </a:xfrm>
            </p:spPr>
            <p:txBody>
              <a:bodyPr>
                <a:normAutofit/>
              </a:bodyPr>
              <a:lstStyle/>
              <a:p>
                <a:r>
                  <a:rPr lang="fr-FR" sz="2600" b="1" dirty="0" smtClean="0"/>
                  <a:t>Calcul du quotient pluviothermique de la station d’</a:t>
                </a:r>
                <a:r>
                  <a:rPr lang="fr-FR" sz="2600" b="1" dirty="0" err="1" smtClean="0"/>
                  <a:t>Ifrane</a:t>
                </a:r>
                <a:r>
                  <a:rPr lang="fr-FR" sz="2600" b="1" dirty="0" smtClean="0"/>
                  <a:t> </a:t>
                </a:r>
                <a:r>
                  <a:rPr lang="fr-FR" sz="2800" dirty="0" smtClean="0"/>
                  <a:t>: </a:t>
                </a:r>
              </a:p>
              <a:p>
                <a:pPr marL="0" indent="0">
                  <a:buNone/>
                </a:pPr>
                <a:r>
                  <a:rPr lang="fr-FR" sz="2800" dirty="0" smtClean="0"/>
                  <a:t>Application </a:t>
                </a:r>
                <a:r>
                  <a:rPr lang="fr-FR" sz="2800" dirty="0"/>
                  <a:t>numérique : </a:t>
                </a:r>
                <a:endParaRPr lang="fr-FR" sz="2800" dirty="0" smtClean="0"/>
              </a:p>
              <a:p>
                <a:pPr marL="0" indent="0">
                  <a:buNone/>
                </a:pPr>
                <a:r>
                  <a:rPr lang="fr-FR" sz="2800" b="1" dirty="0" smtClean="0">
                    <a:solidFill>
                      <a:schemeClr val="tx1"/>
                    </a:solidFill>
                  </a:rPr>
                  <a:t>Q </a:t>
                </a:r>
                <a:r>
                  <a:rPr lang="fr-FR" sz="2800" b="1" dirty="0">
                    <a:solidFill>
                      <a:schemeClr val="tx1"/>
                    </a:solidFill>
                  </a:rPr>
                  <a:t>= </a:t>
                </a:r>
                <a14:m>
                  <m:oMath xmlns:m="http://schemas.openxmlformats.org/officeDocument/2006/math">
                    <m:f>
                      <m:fPr>
                        <m:ctrlPr>
                          <a:rPr lang="fr-FR" sz="2800" b="1" i="1">
                            <a:solidFill>
                              <a:schemeClr val="tx1"/>
                            </a:solidFill>
                            <a:latin typeface="Cambria Math" panose="02040503050406030204" pitchFamily="18" charset="0"/>
                          </a:rPr>
                        </m:ctrlPr>
                      </m:fPr>
                      <m:num>
                        <m:r>
                          <a:rPr lang="fr-FR" sz="2800" b="1" i="1">
                            <a:solidFill>
                              <a:schemeClr val="tx1"/>
                            </a:solidFill>
                            <a:latin typeface="Cambria Math" panose="02040503050406030204" pitchFamily="18" charset="0"/>
                          </a:rPr>
                          <m:t>𝟏𝟎𝟎𝟎</m:t>
                        </m:r>
                        <m:r>
                          <a:rPr lang="fr-FR" sz="2800" b="1" i="1">
                            <a:solidFill>
                              <a:schemeClr val="tx1"/>
                            </a:solidFill>
                            <a:latin typeface="Cambria Math" panose="02040503050406030204" pitchFamily="18" charset="0"/>
                          </a:rPr>
                          <m:t>  </m:t>
                        </m:r>
                        <m:r>
                          <a:rPr lang="fr-FR" sz="2800" b="1" i="1">
                            <a:solidFill>
                              <a:schemeClr val="tx1"/>
                            </a:solidFill>
                            <a:latin typeface="Cambria Math" panose="02040503050406030204" pitchFamily="18" charset="0"/>
                          </a:rPr>
                          <m:t>𝒙</m:t>
                        </m:r>
                        <m:r>
                          <a:rPr lang="fr-FR" sz="2800" b="1" i="1">
                            <a:solidFill>
                              <a:schemeClr val="tx1"/>
                            </a:solidFill>
                            <a:latin typeface="Cambria Math" panose="02040503050406030204" pitchFamily="18" charset="0"/>
                          </a:rPr>
                          <m:t> </m:t>
                        </m:r>
                        <m:r>
                          <a:rPr lang="fr-FR" sz="2800" b="1" i="1" smtClean="0">
                            <a:solidFill>
                              <a:schemeClr val="tx1"/>
                            </a:solidFill>
                            <a:latin typeface="Cambria Math" panose="02040503050406030204" pitchFamily="18" charset="0"/>
                          </a:rPr>
                          <m:t>𝟏𝟏𝟎𝟓</m:t>
                        </m:r>
                        <m:r>
                          <a:rPr lang="fr-FR" sz="2800" b="1" i="1" smtClean="0">
                            <a:solidFill>
                              <a:schemeClr val="tx1"/>
                            </a:solidFill>
                            <a:latin typeface="Cambria Math" panose="02040503050406030204" pitchFamily="18" charset="0"/>
                          </a:rPr>
                          <m:t>,</m:t>
                        </m:r>
                        <m:r>
                          <a:rPr lang="fr-FR" sz="2800" b="1" i="1" smtClean="0">
                            <a:solidFill>
                              <a:schemeClr val="tx1"/>
                            </a:solidFill>
                            <a:latin typeface="Cambria Math" panose="02040503050406030204" pitchFamily="18" charset="0"/>
                          </a:rPr>
                          <m:t>𝟐</m:t>
                        </m:r>
                      </m:num>
                      <m:den>
                        <m:f>
                          <m:fPr>
                            <m:ctrlPr>
                              <a:rPr lang="fr-FR" sz="2800" b="1" i="1">
                                <a:solidFill>
                                  <a:schemeClr val="tx1"/>
                                </a:solidFill>
                                <a:latin typeface="Cambria Math" panose="02040503050406030204" pitchFamily="18" charset="0"/>
                              </a:rPr>
                            </m:ctrlPr>
                          </m:fPr>
                          <m:num>
                            <m:r>
                              <a:rPr lang="fr-FR" sz="2800" b="1" i="1">
                                <a:solidFill>
                                  <a:schemeClr val="tx1"/>
                                </a:solidFill>
                                <a:latin typeface="Cambria Math" panose="02040503050406030204" pitchFamily="18" charset="0"/>
                              </a:rPr>
                              <m:t>(</m:t>
                            </m:r>
                            <m:r>
                              <a:rPr lang="fr-FR" sz="2800" b="1" i="1">
                                <a:solidFill>
                                  <a:schemeClr val="tx1"/>
                                </a:solidFill>
                                <a:latin typeface="Cambria Math" panose="02040503050406030204" pitchFamily="18" charset="0"/>
                              </a:rPr>
                              <m:t>𝟑𝟎𝟑</m:t>
                            </m:r>
                            <m:r>
                              <a:rPr lang="fr-FR" sz="2800" b="1" i="1">
                                <a:solidFill>
                                  <a:schemeClr val="tx1"/>
                                </a:solidFill>
                                <a:latin typeface="Cambria Math" panose="02040503050406030204" pitchFamily="18" charset="0"/>
                              </a:rPr>
                              <m:t>,</m:t>
                            </m:r>
                            <m:r>
                              <a:rPr lang="fr-FR" sz="2800" b="1" i="1" smtClean="0">
                                <a:solidFill>
                                  <a:schemeClr val="tx1"/>
                                </a:solidFill>
                                <a:latin typeface="Cambria Math" panose="02040503050406030204" pitchFamily="18" charset="0"/>
                              </a:rPr>
                              <m:t>𝟔</m:t>
                            </m:r>
                            <m:r>
                              <a:rPr lang="fr-FR" sz="2800" b="1" i="1">
                                <a:solidFill>
                                  <a:schemeClr val="tx1"/>
                                </a:solidFill>
                                <a:latin typeface="Cambria Math" panose="02040503050406030204" pitchFamily="18" charset="0"/>
                              </a:rPr>
                              <m:t>+</m:t>
                            </m:r>
                            <m:r>
                              <a:rPr lang="fr-FR" sz="2800" b="1" i="1">
                                <a:solidFill>
                                  <a:schemeClr val="tx1"/>
                                </a:solidFill>
                                <a:latin typeface="Cambria Math" panose="02040503050406030204" pitchFamily="18" charset="0"/>
                              </a:rPr>
                              <m:t>𝟐𝟕𝟑</m:t>
                            </m:r>
                            <m:r>
                              <a:rPr lang="fr-FR" sz="2800" b="1" i="1">
                                <a:solidFill>
                                  <a:schemeClr val="tx1"/>
                                </a:solidFill>
                                <a:latin typeface="Cambria Math" panose="02040503050406030204" pitchFamily="18" charset="0"/>
                              </a:rPr>
                              <m:t>,</m:t>
                            </m:r>
                            <m:r>
                              <a:rPr lang="fr-FR" sz="2800" b="1" i="1">
                                <a:solidFill>
                                  <a:schemeClr val="tx1"/>
                                </a:solidFill>
                                <a:latin typeface="Cambria Math" panose="02040503050406030204" pitchFamily="18" charset="0"/>
                              </a:rPr>
                              <m:t>𝟏</m:t>
                            </m:r>
                            <m:r>
                              <a:rPr lang="fr-FR" sz="2800" b="1" i="1">
                                <a:solidFill>
                                  <a:schemeClr val="tx1"/>
                                </a:solidFill>
                                <a:latin typeface="Cambria Math" panose="02040503050406030204" pitchFamily="18" charset="0"/>
                              </a:rPr>
                              <m:t>)</m:t>
                            </m:r>
                          </m:num>
                          <m:den>
                            <m:r>
                              <a:rPr lang="fr-FR" sz="2800" b="1" i="1">
                                <a:solidFill>
                                  <a:schemeClr val="tx1"/>
                                </a:solidFill>
                                <a:latin typeface="Cambria Math" panose="02040503050406030204" pitchFamily="18" charset="0"/>
                              </a:rPr>
                              <m:t>𝟐</m:t>
                            </m:r>
                          </m:den>
                        </m:f>
                        <m:r>
                          <a:rPr lang="fr-FR" sz="2800" b="1" i="1">
                            <a:solidFill>
                              <a:schemeClr val="tx1"/>
                            </a:solidFill>
                            <a:latin typeface="Cambria Math" panose="02040503050406030204" pitchFamily="18" charset="0"/>
                          </a:rPr>
                          <m:t> (</m:t>
                        </m:r>
                        <m:r>
                          <a:rPr lang="fr-FR" sz="2800" b="1" i="1">
                            <a:solidFill>
                              <a:schemeClr val="tx1"/>
                            </a:solidFill>
                            <a:latin typeface="Cambria Math" panose="02040503050406030204" pitchFamily="18" charset="0"/>
                          </a:rPr>
                          <m:t>𝟑𝟎𝟑</m:t>
                        </m:r>
                        <m:r>
                          <a:rPr lang="fr-FR" sz="2800" b="1" i="1">
                            <a:solidFill>
                              <a:schemeClr val="tx1"/>
                            </a:solidFill>
                            <a:latin typeface="Cambria Math" panose="02040503050406030204" pitchFamily="18" charset="0"/>
                          </a:rPr>
                          <m:t>,</m:t>
                        </m:r>
                        <m:r>
                          <a:rPr lang="fr-FR" sz="2800" b="1" i="1" smtClean="0">
                            <a:solidFill>
                              <a:schemeClr val="tx1"/>
                            </a:solidFill>
                            <a:latin typeface="Cambria Math" panose="02040503050406030204" pitchFamily="18" charset="0"/>
                          </a:rPr>
                          <m:t>𝟔</m:t>
                        </m:r>
                        <m:r>
                          <a:rPr lang="fr-FR" sz="2800" b="1" i="1">
                            <a:solidFill>
                              <a:schemeClr val="tx1"/>
                            </a:solidFill>
                            <a:latin typeface="Cambria Math" panose="02040503050406030204" pitchFamily="18" charset="0"/>
                          </a:rPr>
                          <m:t>−</m:t>
                        </m:r>
                        <m:r>
                          <a:rPr lang="fr-FR" sz="2800" b="1" i="1">
                            <a:solidFill>
                              <a:schemeClr val="tx1"/>
                            </a:solidFill>
                            <a:latin typeface="Cambria Math" panose="02040503050406030204" pitchFamily="18" charset="0"/>
                          </a:rPr>
                          <m:t>𝟐𝟕𝟑</m:t>
                        </m:r>
                        <m:r>
                          <a:rPr lang="fr-FR" sz="2800" b="1" i="1">
                            <a:solidFill>
                              <a:schemeClr val="tx1"/>
                            </a:solidFill>
                            <a:latin typeface="Cambria Math" panose="02040503050406030204" pitchFamily="18" charset="0"/>
                          </a:rPr>
                          <m:t>,</m:t>
                        </m:r>
                        <m:r>
                          <a:rPr lang="fr-FR" sz="2800" b="1" i="1">
                            <a:solidFill>
                              <a:schemeClr val="tx1"/>
                            </a:solidFill>
                            <a:latin typeface="Cambria Math" panose="02040503050406030204" pitchFamily="18" charset="0"/>
                          </a:rPr>
                          <m:t>𝟏</m:t>
                        </m:r>
                        <m:r>
                          <a:rPr lang="fr-FR" sz="2800" b="1" i="1">
                            <a:solidFill>
                              <a:schemeClr val="tx1"/>
                            </a:solidFill>
                            <a:latin typeface="Cambria Math" panose="02040503050406030204" pitchFamily="18" charset="0"/>
                          </a:rPr>
                          <m:t>)</m:t>
                        </m:r>
                      </m:den>
                    </m:f>
                  </m:oMath>
                </a14:m>
                <a:r>
                  <a:rPr lang="fr-FR" sz="2800" dirty="0"/>
                  <a:t> = </a:t>
                </a:r>
                <a:r>
                  <a:rPr lang="fr-FR" sz="3200" b="1" dirty="0" smtClean="0"/>
                  <a:t>125,66</a:t>
                </a:r>
              </a:p>
              <a:p>
                <a:pPr marL="0" indent="0">
                  <a:buNone/>
                </a:pPr>
                <a:r>
                  <a:rPr lang="fr-FR" sz="3200" dirty="0" smtClean="0"/>
                  <a:t>Avec m = 0,1 °C</a:t>
                </a:r>
              </a:p>
              <a:p>
                <a:pPr marL="0" indent="0">
                  <a:buNone/>
                </a:pPr>
                <a:r>
                  <a:rPr lang="fr-FR" sz="3200" dirty="0" smtClean="0"/>
                  <a:t>Et donc la station d’</a:t>
                </a:r>
                <a:r>
                  <a:rPr lang="fr-FR" sz="3200" dirty="0" err="1" smtClean="0"/>
                  <a:t>Ifrane</a:t>
                </a:r>
                <a:r>
                  <a:rPr lang="fr-FR" sz="3200" dirty="0" smtClean="0"/>
                  <a:t> se situe dans l’étage </a:t>
                </a:r>
                <a:r>
                  <a:rPr lang="fr-FR" sz="3200" b="1" dirty="0" smtClean="0"/>
                  <a:t>humide à hiver frais</a:t>
                </a:r>
                <a:endParaRPr lang="fr-FR" sz="3200" b="1" dirty="0"/>
              </a:p>
              <a:p>
                <a:pPr marL="0" indent="0">
                  <a:buNone/>
                </a:pPr>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1665171" y="1039527"/>
                <a:ext cx="9933271" cy="5351647"/>
              </a:xfrm>
              <a:blipFill rotWithShape="0">
                <a:blip r:embed="rId2"/>
                <a:stretch>
                  <a:fillRect l="-1534" t="-1254" r="-245"/>
                </a:stretch>
              </a:blipFill>
            </p:spPr>
            <p:txBody>
              <a:bodyPr/>
              <a:lstStyle/>
              <a:p>
                <a:r>
                  <a:rPr lang="fr-FR">
                    <a:noFill/>
                  </a:rPr>
                  <a:t> </a:t>
                </a:r>
              </a:p>
            </p:txBody>
          </p:sp>
        </mc:Fallback>
      </mc:AlternateContent>
    </p:spTree>
    <p:extLst>
      <p:ext uri="{BB962C8B-B14F-4D97-AF65-F5344CB8AC3E}">
        <p14:creationId xmlns:p14="http://schemas.microsoft.com/office/powerpoint/2010/main" val="35476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03673" y="624109"/>
            <a:ext cx="9800940" cy="1080865"/>
          </a:xfrm>
        </p:spPr>
        <p:txBody>
          <a:bodyPr>
            <a:normAutofit/>
          </a:bodyPr>
          <a:lstStyle/>
          <a:p>
            <a:r>
              <a:rPr lang="fr-FR" sz="3200" b="1" dirty="0" smtClean="0"/>
              <a:t>3. Les exigences climatiques du cèdre de l’Atlas et de l ’arganier (Doc 3 et 4 P 76)</a:t>
            </a:r>
            <a:endParaRPr lang="fr-FR" sz="3200" b="1" dirty="0"/>
          </a:p>
        </p:txBody>
      </p:sp>
      <p:sp>
        <p:nvSpPr>
          <p:cNvPr id="3" name="Espace réservé du contenu 2"/>
          <p:cNvSpPr>
            <a:spLocks noGrp="1"/>
          </p:cNvSpPr>
          <p:nvPr>
            <p:ph idx="1"/>
          </p:nvPr>
        </p:nvSpPr>
        <p:spPr>
          <a:xfrm>
            <a:off x="1692846" y="1823988"/>
            <a:ext cx="9800939" cy="4014838"/>
          </a:xfrm>
        </p:spPr>
        <p:txBody>
          <a:bodyPr>
            <a:normAutofit/>
          </a:bodyPr>
          <a:lstStyle/>
          <a:p>
            <a:pPr algn="just"/>
            <a:r>
              <a:rPr lang="fr-FR" sz="2800" dirty="0" smtClean="0"/>
              <a:t>D’après le diagramme d’</a:t>
            </a:r>
            <a:r>
              <a:rPr lang="fr-FR" sz="2800" dirty="0" err="1" smtClean="0"/>
              <a:t>Emberger</a:t>
            </a:r>
            <a:r>
              <a:rPr lang="fr-FR" sz="2800" dirty="0" smtClean="0"/>
              <a:t>, le cèdre de l’Atlas exige un climat </a:t>
            </a:r>
            <a:r>
              <a:rPr lang="fr-FR" sz="2800" b="1" dirty="0" smtClean="0"/>
              <a:t>humide</a:t>
            </a:r>
            <a:r>
              <a:rPr lang="fr-FR" sz="2800" dirty="0" smtClean="0"/>
              <a:t> à </a:t>
            </a:r>
            <a:r>
              <a:rPr lang="fr-FR" sz="2800" b="1" dirty="0" err="1" smtClean="0"/>
              <a:t>sub-humide</a:t>
            </a:r>
            <a:r>
              <a:rPr lang="fr-FR" sz="2800" dirty="0" smtClean="0"/>
              <a:t> avec un </a:t>
            </a:r>
            <a:r>
              <a:rPr lang="fr-FR" sz="2800" b="1" dirty="0" smtClean="0"/>
              <a:t>hiver froid.</a:t>
            </a:r>
          </a:p>
          <a:p>
            <a:pPr algn="just"/>
            <a:r>
              <a:rPr lang="fr-FR" sz="2800" b="1" dirty="0" smtClean="0"/>
              <a:t>L’arganier</a:t>
            </a:r>
            <a:r>
              <a:rPr lang="fr-FR" sz="2800" dirty="0" smtClean="0"/>
              <a:t> exige un climat qui est essentiellement </a:t>
            </a:r>
            <a:r>
              <a:rPr lang="fr-FR" sz="2800" b="1" dirty="0" smtClean="0"/>
              <a:t>aride</a:t>
            </a:r>
            <a:r>
              <a:rPr lang="fr-FR" sz="2800" dirty="0" smtClean="0"/>
              <a:t> et </a:t>
            </a:r>
            <a:r>
              <a:rPr lang="fr-FR" sz="2800" b="1" dirty="0" smtClean="0"/>
              <a:t>saharien </a:t>
            </a:r>
            <a:r>
              <a:rPr lang="fr-FR" sz="2800" dirty="0" smtClean="0"/>
              <a:t>avec un </a:t>
            </a:r>
            <a:r>
              <a:rPr lang="fr-FR" sz="2800" b="1" dirty="0" smtClean="0"/>
              <a:t>hiver</a:t>
            </a:r>
            <a:r>
              <a:rPr lang="fr-FR" sz="2800" dirty="0" smtClean="0"/>
              <a:t> </a:t>
            </a:r>
            <a:r>
              <a:rPr lang="fr-FR" sz="2800" b="1" dirty="0" smtClean="0"/>
              <a:t>tempéré à chaud </a:t>
            </a:r>
          </a:p>
          <a:p>
            <a:pPr algn="just"/>
            <a:r>
              <a:rPr lang="fr-FR" sz="2800" b="1" dirty="0" smtClean="0"/>
              <a:t>Les deux espèces végétales ont des exigences climatiques qui sont complètement différentes</a:t>
            </a:r>
            <a:endParaRPr lang="fr-FR" sz="2800" b="1" dirty="0"/>
          </a:p>
        </p:txBody>
      </p:sp>
    </p:spTree>
    <p:extLst>
      <p:ext uri="{BB962C8B-B14F-4D97-AF65-F5344CB8AC3E}">
        <p14:creationId xmlns:p14="http://schemas.microsoft.com/office/powerpoint/2010/main" val="2691317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76400" y="109760"/>
            <a:ext cx="9828212" cy="1280890"/>
          </a:xfrm>
        </p:spPr>
        <p:txBody>
          <a:bodyPr/>
          <a:lstStyle/>
          <a:p>
            <a:r>
              <a:rPr lang="fr-FR" b="1" dirty="0" smtClean="0">
                <a:solidFill>
                  <a:srgbClr val="FF0000"/>
                </a:solidFill>
              </a:rPr>
              <a:t>III. L’influence des facteurs climatiques sur la répartition des êtres vivants </a:t>
            </a:r>
            <a:endParaRPr lang="fr-FR" b="1" dirty="0">
              <a:solidFill>
                <a:srgbClr val="FF0000"/>
              </a:solidFill>
            </a:endParaRPr>
          </a:p>
        </p:txBody>
      </p:sp>
      <p:sp>
        <p:nvSpPr>
          <p:cNvPr id="3" name="Espace réservé du contenu 2"/>
          <p:cNvSpPr>
            <a:spLocks noGrp="1"/>
          </p:cNvSpPr>
          <p:nvPr>
            <p:ph idx="1"/>
          </p:nvPr>
        </p:nvSpPr>
        <p:spPr>
          <a:xfrm>
            <a:off x="1676400" y="1390650"/>
            <a:ext cx="9828211" cy="561975"/>
          </a:xfrm>
        </p:spPr>
        <p:txBody>
          <a:bodyPr>
            <a:normAutofit/>
          </a:bodyPr>
          <a:lstStyle/>
          <a:p>
            <a:r>
              <a:rPr lang="fr-FR" sz="2800" b="1" dirty="0" smtClean="0"/>
              <a:t>1. l’éco-</a:t>
            </a:r>
            <a:r>
              <a:rPr lang="fr-FR" sz="2800" b="1" dirty="0" err="1" smtClean="0"/>
              <a:t>climatogramme</a:t>
            </a:r>
            <a:endParaRPr lang="fr-FR" sz="2800" b="1" dirty="0" smtClean="0"/>
          </a:p>
          <a:p>
            <a:pPr marL="0" indent="0">
              <a:buNone/>
            </a:pPr>
            <a:endParaRPr lang="fr-FR" sz="2800" b="1" dirty="0"/>
          </a:p>
        </p:txBody>
      </p:sp>
      <p:pic>
        <p:nvPicPr>
          <p:cNvPr id="4" name="Image 3"/>
          <p:cNvPicPr>
            <a:picLocks noChangeAspect="1"/>
          </p:cNvPicPr>
          <p:nvPr/>
        </p:nvPicPr>
        <p:blipFill>
          <a:blip r:embed="rId2"/>
          <a:stretch>
            <a:fillRect/>
          </a:stretch>
        </p:blipFill>
        <p:spPr>
          <a:xfrm>
            <a:off x="1676400" y="2039482"/>
            <a:ext cx="8991600" cy="4567564"/>
          </a:xfrm>
          <a:prstGeom prst="rect">
            <a:avLst/>
          </a:prstGeom>
        </p:spPr>
      </p:pic>
    </p:spTree>
    <p:extLst>
      <p:ext uri="{BB962C8B-B14F-4D97-AF65-F5344CB8AC3E}">
        <p14:creationId xmlns:p14="http://schemas.microsoft.com/office/powerpoint/2010/main" val="4098189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04975" y="1238250"/>
            <a:ext cx="9799637" cy="4672972"/>
          </a:xfrm>
        </p:spPr>
        <p:txBody>
          <a:bodyPr>
            <a:normAutofit/>
          </a:bodyPr>
          <a:lstStyle/>
          <a:p>
            <a:pPr algn="just"/>
            <a:r>
              <a:rPr lang="fr-FR" sz="2800" dirty="0" smtClean="0"/>
              <a:t>L’éco-</a:t>
            </a:r>
            <a:r>
              <a:rPr lang="fr-FR" sz="2800" dirty="0" err="1" smtClean="0"/>
              <a:t>climatogramme</a:t>
            </a:r>
            <a:r>
              <a:rPr lang="fr-FR" sz="2800" dirty="0" smtClean="0"/>
              <a:t> montre que la coccinelle peut vivre de manière </a:t>
            </a:r>
            <a:r>
              <a:rPr lang="fr-FR" sz="2800" b="1" dirty="0" smtClean="0"/>
              <a:t>idéale</a:t>
            </a:r>
            <a:r>
              <a:rPr lang="fr-FR" sz="2800" dirty="0" smtClean="0"/>
              <a:t> à Tanger durant 4 à 5 mois de l’année et de manière </a:t>
            </a:r>
            <a:r>
              <a:rPr lang="fr-FR" sz="2800" b="1" dirty="0" smtClean="0"/>
              <a:t>tolérable</a:t>
            </a:r>
            <a:r>
              <a:rPr lang="fr-FR" sz="2800" dirty="0" smtClean="0"/>
              <a:t> dans le reste de l’année sauf le mois de décembre et janvier. Alors qu’à Midelt, elle ne peut pas tolérer les conditions climatiques que pendant deux mois (mai et juin). </a:t>
            </a:r>
            <a:r>
              <a:rPr lang="fr-FR" sz="2800" b="1" dirty="0" smtClean="0"/>
              <a:t>Donc l’élevage et l’introduction de la coccinelle est plus convenable à Tanger</a:t>
            </a:r>
            <a:r>
              <a:rPr lang="fr-FR" sz="2800" dirty="0" smtClean="0"/>
              <a:t>.</a:t>
            </a:r>
            <a:endParaRPr lang="fr-FR" sz="2800" dirty="0"/>
          </a:p>
        </p:txBody>
      </p:sp>
    </p:spTree>
    <p:extLst>
      <p:ext uri="{BB962C8B-B14F-4D97-AF65-F5344CB8AC3E}">
        <p14:creationId xmlns:p14="http://schemas.microsoft.com/office/powerpoint/2010/main" val="34355515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49975" y="709835"/>
            <a:ext cx="8911687" cy="661765"/>
          </a:xfrm>
        </p:spPr>
        <p:txBody>
          <a:bodyPr>
            <a:normAutofit/>
          </a:bodyPr>
          <a:lstStyle/>
          <a:p>
            <a:r>
              <a:rPr lang="fr-FR" sz="3200" b="1" dirty="0" smtClean="0"/>
              <a:t>2. Notion du facteur limitant </a:t>
            </a:r>
            <a:endParaRPr lang="fr-FR" sz="3200" b="1" dirty="0"/>
          </a:p>
        </p:txBody>
      </p:sp>
      <p:pic>
        <p:nvPicPr>
          <p:cNvPr id="4" name="Image 3"/>
          <p:cNvPicPr>
            <a:picLocks noChangeAspect="1"/>
          </p:cNvPicPr>
          <p:nvPr/>
        </p:nvPicPr>
        <p:blipFill>
          <a:blip r:embed="rId2"/>
          <a:stretch>
            <a:fillRect/>
          </a:stretch>
        </p:blipFill>
        <p:spPr>
          <a:xfrm>
            <a:off x="7588225" y="1571625"/>
            <a:ext cx="4423067" cy="4094329"/>
          </a:xfrm>
          <a:prstGeom prst="rect">
            <a:avLst/>
          </a:prstGeom>
        </p:spPr>
      </p:pic>
      <p:sp>
        <p:nvSpPr>
          <p:cNvPr id="5" name="ZoneTexte 4"/>
          <p:cNvSpPr txBox="1"/>
          <p:nvPr/>
        </p:nvSpPr>
        <p:spPr>
          <a:xfrm>
            <a:off x="1882750" y="1571625"/>
            <a:ext cx="5705475" cy="5016758"/>
          </a:xfrm>
          <a:prstGeom prst="rect">
            <a:avLst/>
          </a:prstGeom>
          <a:noFill/>
        </p:spPr>
        <p:txBody>
          <a:bodyPr wrap="square" rtlCol="0">
            <a:spAutoFit/>
          </a:bodyPr>
          <a:lstStyle/>
          <a:p>
            <a:pPr marL="285750" indent="-285750">
              <a:spcBef>
                <a:spcPts val="600"/>
              </a:spcBef>
              <a:spcAft>
                <a:spcPts val="600"/>
              </a:spcAft>
              <a:buFontTx/>
              <a:buChar char="-"/>
            </a:pPr>
            <a:r>
              <a:rPr lang="fr-FR" sz="2000" dirty="0" smtClean="0"/>
              <a:t>Entre 25 et 30 °C, le nombre des  individus de  fourmis atteint le maximum, donc c’est la température optimale pour la reproduction des fourmis.</a:t>
            </a:r>
          </a:p>
          <a:p>
            <a:pPr marL="285750" indent="-285750">
              <a:spcBef>
                <a:spcPts val="600"/>
              </a:spcBef>
              <a:spcAft>
                <a:spcPts val="600"/>
              </a:spcAft>
              <a:buFontTx/>
              <a:buChar char="-"/>
            </a:pPr>
            <a:r>
              <a:rPr lang="fr-FR" sz="2000" dirty="0" smtClean="0"/>
              <a:t>Dans les températures inférieures à 10 °C et supérieures à 45 °C, on constate une absence totale des fourmis, donc la température est un </a:t>
            </a:r>
            <a:r>
              <a:rPr lang="fr-FR" sz="2000" b="1" dirty="0" smtClean="0"/>
              <a:t>facteur limitant </a:t>
            </a:r>
            <a:r>
              <a:rPr lang="fr-FR" sz="2000" dirty="0" smtClean="0"/>
              <a:t>pour la multiplication et la reproduction de ces insectes.</a:t>
            </a:r>
          </a:p>
          <a:p>
            <a:pPr marL="285750" indent="-285750">
              <a:spcBef>
                <a:spcPts val="600"/>
              </a:spcBef>
              <a:spcAft>
                <a:spcPts val="600"/>
              </a:spcAft>
              <a:buFontTx/>
              <a:buChar char="-"/>
            </a:pPr>
            <a:r>
              <a:rPr lang="fr-FR" sz="2000" dirty="0"/>
              <a:t>Un </a:t>
            </a:r>
            <a:r>
              <a:rPr lang="fr-FR" sz="2000" b="1" dirty="0"/>
              <a:t>facteur </a:t>
            </a:r>
            <a:r>
              <a:rPr lang="fr-FR" sz="2000" b="1" dirty="0" smtClean="0"/>
              <a:t>limitant </a:t>
            </a:r>
            <a:r>
              <a:rPr lang="fr-FR" sz="2000" dirty="0" smtClean="0"/>
              <a:t>est un facteur qui limite </a:t>
            </a:r>
            <a:r>
              <a:rPr lang="fr-FR" sz="2000" dirty="0"/>
              <a:t>la croissance ou le développement d'un organisme, </a:t>
            </a:r>
            <a:r>
              <a:rPr lang="fr-FR" sz="2000" dirty="0" smtClean="0"/>
              <a:t>d’une population</a:t>
            </a:r>
            <a:r>
              <a:rPr lang="fr-FR" sz="2000" dirty="0"/>
              <a:t>, ou d'un processus.</a:t>
            </a:r>
            <a:br>
              <a:rPr lang="fr-FR" sz="2000" dirty="0"/>
            </a:br>
            <a:endParaRPr lang="fr-FR" sz="2000" dirty="0"/>
          </a:p>
        </p:txBody>
      </p:sp>
    </p:spTree>
    <p:extLst>
      <p:ext uri="{BB962C8B-B14F-4D97-AF65-F5344CB8AC3E}">
        <p14:creationId xmlns:p14="http://schemas.microsoft.com/office/powerpoint/2010/main" val="4166422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65170" y="556733"/>
            <a:ext cx="9839441" cy="944808"/>
          </a:xfrm>
        </p:spPr>
        <p:txBody>
          <a:bodyPr>
            <a:normAutofit fontScale="90000"/>
          </a:bodyPr>
          <a:lstStyle/>
          <a:p>
            <a:r>
              <a:rPr lang="fr-FR" sz="2800" b="1" dirty="0" smtClean="0"/>
              <a:t>3. l’influence de quelques facteurs climatiques sur la répartition des êtres vivants </a:t>
            </a:r>
            <a:endParaRPr lang="fr-FR" sz="2800" b="1" dirty="0"/>
          </a:p>
        </p:txBody>
      </p:sp>
      <p:sp>
        <p:nvSpPr>
          <p:cNvPr id="3" name="Espace réservé du contenu 2"/>
          <p:cNvSpPr>
            <a:spLocks noGrp="1"/>
          </p:cNvSpPr>
          <p:nvPr>
            <p:ph idx="1"/>
          </p:nvPr>
        </p:nvSpPr>
        <p:spPr>
          <a:xfrm>
            <a:off x="1742173" y="1501541"/>
            <a:ext cx="9839441" cy="4976261"/>
          </a:xfrm>
        </p:spPr>
        <p:txBody>
          <a:bodyPr>
            <a:noAutofit/>
          </a:bodyPr>
          <a:lstStyle/>
          <a:p>
            <a:pPr algn="just"/>
            <a:r>
              <a:rPr lang="fr-FR" sz="2400" b="1" dirty="0" smtClean="0"/>
              <a:t>Doc 3 </a:t>
            </a:r>
            <a:r>
              <a:rPr lang="fr-FR" sz="2400" dirty="0" smtClean="0"/>
              <a:t>: on observe que les lombrics fuient du compartiment sec vers celui qui présent de l’humidité, ce sont des animaux hydrophiles </a:t>
            </a:r>
          </a:p>
          <a:p>
            <a:pPr algn="just"/>
            <a:r>
              <a:rPr lang="fr-FR" sz="2400" b="1" dirty="0" smtClean="0"/>
              <a:t>Doc 4 </a:t>
            </a:r>
            <a:r>
              <a:rPr lang="fr-FR" sz="2400" dirty="0" smtClean="0"/>
              <a:t>: les résultats de cette expérience montre que les cloportes se regroupent dans le compartiment obscure, tandis que les punaises noires dans le compartiment éclairé. </a:t>
            </a:r>
          </a:p>
          <a:p>
            <a:pPr algn="just"/>
            <a:r>
              <a:rPr lang="fr-FR" sz="2400" b="1" dirty="0" smtClean="0"/>
              <a:t>Doc 5 </a:t>
            </a:r>
            <a:r>
              <a:rPr lang="fr-FR" sz="2400" dirty="0" smtClean="0"/>
              <a:t>: la répartition des végétaux diffère d’un versant à l’autre et dans un même versant, et cela due d’une part à l’intensité de l’éclairement, la température et l’altitude</a:t>
            </a:r>
          </a:p>
          <a:p>
            <a:pPr algn="just"/>
            <a:r>
              <a:rPr lang="fr-FR" sz="2400" dirty="0" smtClean="0"/>
              <a:t>On déduit donc que les facteurs climatiques comme l’humidité et l’éclairement et la température influencent la répartition des êtres vivants </a:t>
            </a:r>
            <a:endParaRPr lang="fr-FR" sz="2400" dirty="0"/>
          </a:p>
        </p:txBody>
      </p:sp>
    </p:spTree>
    <p:extLst>
      <p:ext uri="{BB962C8B-B14F-4D97-AF65-F5344CB8AC3E}">
        <p14:creationId xmlns:p14="http://schemas.microsoft.com/office/powerpoint/2010/main" val="1261876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71049" y="624110"/>
            <a:ext cx="9733564" cy="1280890"/>
          </a:xfrm>
        </p:spPr>
        <p:txBody>
          <a:bodyPr>
            <a:normAutofit/>
          </a:bodyPr>
          <a:lstStyle/>
          <a:p>
            <a:r>
              <a:rPr lang="fr-FR" sz="3200" b="1" dirty="0" smtClean="0"/>
              <a:t>IV. Comportement des êtres vivants vis-à</a:t>
            </a:r>
            <a:r>
              <a:rPr lang="fr-FR" sz="3200" b="1" dirty="0"/>
              <a:t>-</a:t>
            </a:r>
            <a:r>
              <a:rPr lang="fr-FR" sz="3200" b="1" dirty="0" smtClean="0"/>
              <a:t>vis de la rudesse climatique</a:t>
            </a:r>
            <a:endParaRPr lang="fr-FR" sz="3200" b="1" dirty="0"/>
          </a:p>
        </p:txBody>
      </p:sp>
      <p:sp>
        <p:nvSpPr>
          <p:cNvPr id="3" name="Espace réservé du contenu 2"/>
          <p:cNvSpPr>
            <a:spLocks noGrp="1"/>
          </p:cNvSpPr>
          <p:nvPr>
            <p:ph idx="1"/>
          </p:nvPr>
        </p:nvSpPr>
        <p:spPr>
          <a:xfrm>
            <a:off x="1838441" y="1905000"/>
            <a:ext cx="9582034" cy="3777622"/>
          </a:xfrm>
        </p:spPr>
        <p:txBody>
          <a:bodyPr>
            <a:normAutofit/>
          </a:bodyPr>
          <a:lstStyle/>
          <a:p>
            <a:pPr>
              <a:buFont typeface="+mj-lt"/>
              <a:buAutoNum type="arabicPeriod"/>
            </a:pPr>
            <a:r>
              <a:rPr lang="fr-FR" sz="2800" b="1" dirty="0" smtClean="0"/>
              <a:t>La migration</a:t>
            </a:r>
          </a:p>
          <a:p>
            <a:pPr marL="266700" indent="0">
              <a:buNone/>
            </a:pPr>
            <a:r>
              <a:rPr lang="fr-FR" sz="2800" dirty="0" smtClean="0"/>
              <a:t>La cigogne est un oiseau migrateur, elle passe l’été en </a:t>
            </a:r>
            <a:r>
              <a:rPr lang="fr-FR" sz="2800" dirty="0"/>
              <a:t>E</a:t>
            </a:r>
            <a:r>
              <a:rPr lang="fr-FR" sz="2800" dirty="0" smtClean="0"/>
              <a:t>urope et à l’arrivé de l’hiver, elle migre vers l’Afrique.</a:t>
            </a:r>
          </a:p>
          <a:p>
            <a:pPr marL="266700" indent="0">
              <a:buNone/>
            </a:pPr>
            <a:r>
              <a:rPr lang="fr-FR" sz="2800" b="1" dirty="0" smtClean="0"/>
              <a:t>Remarque : </a:t>
            </a:r>
            <a:r>
              <a:rPr lang="fr-FR" sz="2800" dirty="0"/>
              <a:t>C’est la raréfaction, voire la disparition de ses proies, qui l’oblige à quitter ses zones de reproduction européennes pour gagner ses quartiers </a:t>
            </a:r>
            <a:r>
              <a:rPr lang="fr-FR" sz="2800" dirty="0" smtClean="0"/>
              <a:t>d’hivers en Afrique.</a:t>
            </a:r>
            <a:endParaRPr lang="fr-FR" sz="2800" b="1" dirty="0" smtClean="0"/>
          </a:p>
          <a:p>
            <a:pPr marL="0" indent="0">
              <a:buNone/>
            </a:pPr>
            <a:endParaRPr lang="fr-FR" sz="2800" b="1" dirty="0"/>
          </a:p>
        </p:txBody>
      </p:sp>
    </p:spTree>
    <p:extLst>
      <p:ext uri="{BB962C8B-B14F-4D97-AF65-F5344CB8AC3E}">
        <p14:creationId xmlns:p14="http://schemas.microsoft.com/office/powerpoint/2010/main" val="941517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ésultat de recherche d'images pour &quot;migration de cigogne&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298676"/>
            <a:ext cx="5556249" cy="638628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ésultat de recherche d'images pour &quot;migration de cigogne&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239" y="1323975"/>
            <a:ext cx="5359161" cy="4159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07144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04975" y="624110"/>
            <a:ext cx="9799637" cy="737965"/>
          </a:xfrm>
        </p:spPr>
        <p:txBody>
          <a:bodyPr/>
          <a:lstStyle/>
          <a:p>
            <a:r>
              <a:rPr lang="fr-FR" b="1" dirty="0" smtClean="0"/>
              <a:t>2. l’hibernation </a:t>
            </a:r>
            <a:endParaRPr lang="fr-FR" b="1" dirty="0"/>
          </a:p>
        </p:txBody>
      </p:sp>
      <p:sp>
        <p:nvSpPr>
          <p:cNvPr id="3" name="Espace réservé du contenu 2"/>
          <p:cNvSpPr>
            <a:spLocks noGrp="1"/>
          </p:cNvSpPr>
          <p:nvPr>
            <p:ph idx="1"/>
          </p:nvPr>
        </p:nvSpPr>
        <p:spPr>
          <a:xfrm>
            <a:off x="1704976" y="1495426"/>
            <a:ext cx="9648824" cy="5172074"/>
          </a:xfrm>
        </p:spPr>
        <p:txBody>
          <a:bodyPr>
            <a:normAutofit/>
          </a:bodyPr>
          <a:lstStyle/>
          <a:p>
            <a:pPr algn="just"/>
            <a:r>
              <a:rPr lang="fr-FR" sz="2800" dirty="0" smtClean="0"/>
              <a:t>Le phénomène </a:t>
            </a:r>
            <a:r>
              <a:rPr lang="fr-FR" sz="2800" b="1" dirty="0" smtClean="0"/>
              <a:t>d’hibernation</a:t>
            </a:r>
            <a:r>
              <a:rPr lang="fr-FR" sz="2800" dirty="0" smtClean="0"/>
              <a:t> qu’on trouve chez certains animaux comme l’ours blanc, l’hérisson … consiste à minimiser les pertes énergétiques pendant la mauvaise saison en réduisant la température du corps, le rythme cardiaque et respiratoire</a:t>
            </a:r>
            <a:r>
              <a:rPr lang="fr-FR" dirty="0" smtClean="0"/>
              <a:t>.</a:t>
            </a:r>
          </a:p>
          <a:p>
            <a:pPr algn="just"/>
            <a:r>
              <a:rPr lang="fr-FR" sz="2800" b="1" dirty="0" smtClean="0"/>
              <a:t>L’hibernation est l’un des </a:t>
            </a:r>
            <a:r>
              <a:rPr lang="fr-FR" sz="2800" dirty="0" smtClean="0"/>
              <a:t>comportements que les animaux utilisent pour traverser la mauvaise saison.</a:t>
            </a:r>
            <a:endParaRPr lang="fr-FR" sz="2800" dirty="0"/>
          </a:p>
        </p:txBody>
      </p:sp>
    </p:spTree>
    <p:extLst>
      <p:ext uri="{BB962C8B-B14F-4D97-AF65-F5344CB8AC3E}">
        <p14:creationId xmlns:p14="http://schemas.microsoft.com/office/powerpoint/2010/main" val="2953484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ésultat de recherche d'images pour &quot;hibernation&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5925" y="846010"/>
            <a:ext cx="5143500" cy="35528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ésultat de recherche d'images pour &quot;hibernation&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9835" y="885574"/>
            <a:ext cx="4867015" cy="3473699"/>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Résultat de recherche d'images pour &quot;hibernation ours&qu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5366" y="3590925"/>
            <a:ext cx="5328684" cy="3001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26023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ésultat de recherche d'images pour &quot;alternance de forme chez le papillon&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6899" y="1085850"/>
            <a:ext cx="8658225" cy="5772150"/>
          </a:xfrm>
          <a:prstGeom prst="rect">
            <a:avLst/>
          </a:prstGeom>
          <a:noFill/>
          <a:extLst>
            <a:ext uri="{909E8E84-426E-40DD-AFC4-6F175D3DCCD1}">
              <a14:hiddenFill xmlns:a14="http://schemas.microsoft.com/office/drawing/2010/main">
                <a:solidFill>
                  <a:srgbClr val="FFFFFF"/>
                </a:solidFill>
              </a14:hiddenFill>
            </a:ext>
          </a:extLst>
        </p:spPr>
      </p:pic>
      <p:sp>
        <p:nvSpPr>
          <p:cNvPr id="3" name="Titre 1"/>
          <p:cNvSpPr txBox="1">
            <a:spLocks/>
          </p:cNvSpPr>
          <p:nvPr/>
        </p:nvSpPr>
        <p:spPr>
          <a:xfrm>
            <a:off x="1714500" y="528860"/>
            <a:ext cx="9771062" cy="718915"/>
          </a:xfrm>
          <a:prstGeom prst="rect">
            <a:avLst/>
          </a:prstGeom>
        </p:spPr>
        <p:txBody>
          <a:bodyPr>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b="1" dirty="0" smtClean="0"/>
              <a:t>3. Alternance de forme chez les animaux </a:t>
            </a:r>
            <a:endParaRPr lang="fr-FR" sz="3200" b="1" dirty="0"/>
          </a:p>
        </p:txBody>
      </p:sp>
    </p:spTree>
    <p:extLst>
      <p:ext uri="{BB962C8B-B14F-4D97-AF65-F5344CB8AC3E}">
        <p14:creationId xmlns:p14="http://schemas.microsoft.com/office/powerpoint/2010/main" val="161227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33550" y="681260"/>
            <a:ext cx="9771062" cy="718915"/>
          </a:xfrm>
        </p:spPr>
        <p:txBody>
          <a:bodyPr>
            <a:noAutofit/>
          </a:bodyPr>
          <a:lstStyle/>
          <a:p>
            <a:r>
              <a:rPr lang="fr-FR" sz="3200" b="1" dirty="0" smtClean="0"/>
              <a:t>3. Alternance de forme chez les animaux </a:t>
            </a:r>
            <a:endParaRPr lang="fr-FR" sz="3200" b="1" dirty="0"/>
          </a:p>
        </p:txBody>
      </p:sp>
      <p:sp>
        <p:nvSpPr>
          <p:cNvPr id="3" name="Espace réservé du contenu 2"/>
          <p:cNvSpPr>
            <a:spLocks noGrp="1"/>
          </p:cNvSpPr>
          <p:nvPr>
            <p:ph idx="1"/>
          </p:nvPr>
        </p:nvSpPr>
        <p:spPr>
          <a:xfrm>
            <a:off x="1733550" y="1295400"/>
            <a:ext cx="9771062" cy="4615822"/>
          </a:xfrm>
        </p:spPr>
        <p:txBody>
          <a:bodyPr>
            <a:normAutofit/>
          </a:bodyPr>
          <a:lstStyle/>
          <a:p>
            <a:pPr algn="just"/>
            <a:r>
              <a:rPr lang="fr-FR" sz="2800" dirty="0" smtClean="0"/>
              <a:t>Le papillon ainsi que plusieurs espèces d’insectes changent de forme durant leur vie pour passer la mauvaise saison, ces formes ont des durées de vie différentes.</a:t>
            </a:r>
          </a:p>
          <a:p>
            <a:pPr algn="just"/>
            <a:r>
              <a:rPr lang="fr-FR" sz="2800" dirty="0" smtClean="0"/>
              <a:t>Ces changement de forme s’accompagne par le changement du milieu de vie, le mode d’alimentation et la mobilité.</a:t>
            </a:r>
          </a:p>
          <a:p>
            <a:pPr algn="just"/>
            <a:r>
              <a:rPr lang="fr-FR" sz="2800" dirty="0" smtClean="0"/>
              <a:t>Durant la saison rude d’hiver, l’insecte se transforme en chrysalide protégé dans un cocon durant 3 mois et arrête son alimentation et sa mobilité.</a:t>
            </a:r>
            <a:endParaRPr lang="fr-FR" sz="2800" dirty="0"/>
          </a:p>
        </p:txBody>
      </p:sp>
    </p:spTree>
    <p:extLst>
      <p:ext uri="{BB962C8B-B14F-4D97-AF65-F5344CB8AC3E}">
        <p14:creationId xmlns:p14="http://schemas.microsoft.com/office/powerpoint/2010/main" val="79043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ésultat de recherche d'images pour &quot;plantes annuelles et vivaces&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2700" y="1181099"/>
            <a:ext cx="5829300" cy="45624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ésultat de recherche d'images pour &quot;plantes annuelles et vivaces&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1181099"/>
            <a:ext cx="6025516" cy="4752976"/>
          </a:xfrm>
          <a:prstGeom prst="rect">
            <a:avLst/>
          </a:prstGeom>
          <a:noFill/>
          <a:extLst>
            <a:ext uri="{909E8E84-426E-40DD-AFC4-6F175D3DCCD1}">
              <a14:hiddenFill xmlns:a14="http://schemas.microsoft.com/office/drawing/2010/main">
                <a:solidFill>
                  <a:srgbClr val="FFFFFF"/>
                </a:solidFill>
              </a14:hiddenFill>
            </a:ext>
          </a:extLst>
        </p:spPr>
      </p:pic>
      <p:sp>
        <p:nvSpPr>
          <p:cNvPr id="6" name="Titre 1"/>
          <p:cNvSpPr>
            <a:spLocks noGrp="1"/>
          </p:cNvSpPr>
          <p:nvPr>
            <p:ph type="title"/>
          </p:nvPr>
        </p:nvSpPr>
        <p:spPr>
          <a:xfrm>
            <a:off x="1676400" y="395510"/>
            <a:ext cx="9799637" cy="690340"/>
          </a:xfrm>
        </p:spPr>
        <p:txBody>
          <a:bodyPr>
            <a:normAutofit/>
          </a:bodyPr>
          <a:lstStyle/>
          <a:p>
            <a:r>
              <a:rPr lang="fr-FR" sz="2800" b="1" dirty="0" smtClean="0"/>
              <a:t>4. Alternance de forme chez les végétaux  (doc 4 P 84)</a:t>
            </a:r>
            <a:endParaRPr lang="fr-FR" sz="2800" b="1" dirty="0"/>
          </a:p>
        </p:txBody>
      </p:sp>
    </p:spTree>
    <p:extLst>
      <p:ext uri="{BB962C8B-B14F-4D97-AF65-F5344CB8AC3E}">
        <p14:creationId xmlns:p14="http://schemas.microsoft.com/office/powerpoint/2010/main" val="2612233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04975" y="819150"/>
            <a:ext cx="9875837" cy="5457825"/>
          </a:xfrm>
        </p:spPr>
        <p:txBody>
          <a:bodyPr>
            <a:normAutofit fontScale="92500" lnSpcReduction="10000"/>
          </a:bodyPr>
          <a:lstStyle/>
          <a:p>
            <a:pPr marL="0" indent="0" algn="just">
              <a:buNone/>
            </a:pPr>
            <a:r>
              <a:rPr lang="fr-FR" sz="2800" dirty="0" smtClean="0"/>
              <a:t>D’après la comparaison de la forme des plantes durant les deux saisons, on constate que : </a:t>
            </a:r>
          </a:p>
          <a:p>
            <a:pPr algn="just"/>
            <a:r>
              <a:rPr lang="fr-FR" sz="2800" dirty="0" smtClean="0"/>
              <a:t>Certains plantes disparaissent complètement(A) et ne subsistent en hiver que se forme de graines, ce sont les </a:t>
            </a:r>
            <a:r>
              <a:rPr lang="fr-FR" sz="2800" b="1" dirty="0" smtClean="0"/>
              <a:t>plantes annuelles (vivent moins d’un an)</a:t>
            </a:r>
          </a:p>
          <a:p>
            <a:pPr algn="just"/>
            <a:r>
              <a:rPr lang="fr-FR" sz="2800" dirty="0" smtClean="0"/>
              <a:t>D’autres plantes soit qu’elles perdent leur feuillage (B,C) ou qu’elles perdent leurs feuilles et leurs tiges et ne conservent que leurs parties souterraines résistantes pendant l’hiver, ce sont des </a:t>
            </a:r>
            <a:r>
              <a:rPr lang="fr-FR" sz="2800" b="1" dirty="0" smtClean="0"/>
              <a:t>plantes vivaces (peuvent vivre plusieurs années) </a:t>
            </a:r>
            <a:r>
              <a:rPr lang="fr-FR" sz="2800" dirty="0" smtClean="0"/>
              <a:t>qui persistent grâce à leur rhizome (B), à leur bulbe (E) ou à leur tubercules (F).</a:t>
            </a:r>
          </a:p>
          <a:p>
            <a:pPr algn="just"/>
            <a:r>
              <a:rPr lang="fr-FR" sz="2800" dirty="0" smtClean="0"/>
              <a:t>D’autres persistent à la mauvaise saison sans aucun changement de forme (G).</a:t>
            </a:r>
            <a:endParaRPr lang="fr-FR" sz="2800" dirty="0"/>
          </a:p>
        </p:txBody>
      </p:sp>
    </p:spTree>
    <p:extLst>
      <p:ext uri="{BB962C8B-B14F-4D97-AF65-F5344CB8AC3E}">
        <p14:creationId xmlns:p14="http://schemas.microsoft.com/office/powerpoint/2010/main" val="3978217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35675" y="605060"/>
            <a:ext cx="9768937" cy="1176115"/>
          </a:xfrm>
        </p:spPr>
        <p:txBody>
          <a:bodyPr>
            <a:normAutofit fontScale="90000"/>
          </a:bodyPr>
          <a:lstStyle/>
          <a:p>
            <a:pPr marL="447675" indent="-447675" algn="just"/>
            <a:r>
              <a:rPr lang="fr-FR" b="1" dirty="0" smtClean="0"/>
              <a:t>V. Rôle de la maîtrise des facteurs    climatiques dans l’amélioration du rendement agricole</a:t>
            </a:r>
            <a:endParaRPr lang="fr-FR" b="1" dirty="0"/>
          </a:p>
        </p:txBody>
      </p:sp>
      <p:sp>
        <p:nvSpPr>
          <p:cNvPr id="3" name="Espace réservé du contenu 2"/>
          <p:cNvSpPr>
            <a:spLocks noGrp="1"/>
          </p:cNvSpPr>
          <p:nvPr>
            <p:ph idx="1"/>
          </p:nvPr>
        </p:nvSpPr>
        <p:spPr>
          <a:xfrm>
            <a:off x="1735675" y="1781175"/>
            <a:ext cx="10056275" cy="4819650"/>
          </a:xfrm>
        </p:spPr>
        <p:txBody>
          <a:bodyPr>
            <a:normAutofit/>
          </a:bodyPr>
          <a:lstStyle/>
          <a:p>
            <a:r>
              <a:rPr lang="fr-FR" sz="2800" dirty="0" smtClean="0"/>
              <a:t>D’après </a:t>
            </a:r>
            <a:r>
              <a:rPr lang="fr-FR" sz="2800" b="1" dirty="0" smtClean="0"/>
              <a:t>la figure a</a:t>
            </a:r>
            <a:r>
              <a:rPr lang="fr-FR" sz="2800" dirty="0" smtClean="0"/>
              <a:t>, la récolte peut durer toute l’année dans la serre chauffée, alors qu’elle ne dure que 4 mois( A,M,J et J) dans la serre non chauffée, quant à la récolte en champs, la récolte ne dure que 3 mois (J,A et S).</a:t>
            </a:r>
          </a:p>
          <a:p>
            <a:r>
              <a:rPr lang="fr-FR" sz="2800" dirty="0" smtClean="0"/>
              <a:t>D’après </a:t>
            </a:r>
            <a:r>
              <a:rPr lang="fr-FR" sz="2800" b="1" dirty="0" smtClean="0"/>
              <a:t>la figure b</a:t>
            </a:r>
            <a:r>
              <a:rPr lang="fr-FR" sz="2800" dirty="0" smtClean="0"/>
              <a:t>, le mécanisme de l’effet de serre consiste à bloquer et réfléchir une partie des rayonnements infrarouges envoyés par la terre afin d’augmenter la température de la terre.</a:t>
            </a:r>
          </a:p>
        </p:txBody>
      </p:sp>
    </p:spTree>
    <p:extLst>
      <p:ext uri="{BB962C8B-B14F-4D97-AF65-F5344CB8AC3E}">
        <p14:creationId xmlns:p14="http://schemas.microsoft.com/office/powerpoint/2010/main" val="1513488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52600" y="414560"/>
            <a:ext cx="8911687" cy="1280890"/>
          </a:xfrm>
        </p:spPr>
        <p:txBody>
          <a:bodyPr/>
          <a:lstStyle/>
          <a:p>
            <a:endParaRPr lang="fr-FR" dirty="0"/>
          </a:p>
        </p:txBody>
      </p:sp>
      <p:sp>
        <p:nvSpPr>
          <p:cNvPr id="3" name="Espace réservé du contenu 2"/>
          <p:cNvSpPr>
            <a:spLocks noGrp="1"/>
          </p:cNvSpPr>
          <p:nvPr>
            <p:ph idx="1"/>
          </p:nvPr>
        </p:nvSpPr>
        <p:spPr>
          <a:xfrm>
            <a:off x="1752600" y="1933575"/>
            <a:ext cx="9752012" cy="3977647"/>
          </a:xfrm>
        </p:spPr>
        <p:txBody>
          <a:bodyPr/>
          <a:lstStyle/>
          <a:p>
            <a:r>
              <a:rPr lang="fr-FR" sz="2800" b="1" dirty="0" smtClean="0"/>
              <a:t>D’après la figure 3</a:t>
            </a:r>
            <a:r>
              <a:rPr lang="fr-FR" sz="2800" dirty="0" smtClean="0"/>
              <a:t>, on observe que la production des tomates est faible dans les cultures en champs ou dans un simple abri, alors qu’elle est moyenne dans les serres non chauffée, mais si la serre est chauffée, la production devient très importante.</a:t>
            </a:r>
          </a:p>
          <a:p>
            <a:endParaRPr lang="fr-FR" dirty="0"/>
          </a:p>
        </p:txBody>
      </p:sp>
    </p:spTree>
    <p:extLst>
      <p:ext uri="{BB962C8B-B14F-4D97-AF65-F5344CB8AC3E}">
        <p14:creationId xmlns:p14="http://schemas.microsoft.com/office/powerpoint/2010/main" val="17179143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88050" y="690785"/>
            <a:ext cx="10218200" cy="652240"/>
          </a:xfrm>
        </p:spPr>
        <p:txBody>
          <a:bodyPr>
            <a:normAutofit/>
          </a:bodyPr>
          <a:lstStyle/>
          <a:p>
            <a:r>
              <a:rPr lang="fr-FR" sz="3200" b="1" dirty="0" smtClean="0"/>
              <a:t>2. l’influence du taux de CO2 sur la biomasse</a:t>
            </a:r>
            <a:endParaRPr lang="fr-FR" sz="3200" b="1" dirty="0"/>
          </a:p>
        </p:txBody>
      </p:sp>
      <p:sp>
        <p:nvSpPr>
          <p:cNvPr id="3" name="Espace réservé du contenu 2"/>
          <p:cNvSpPr>
            <a:spLocks noGrp="1"/>
          </p:cNvSpPr>
          <p:nvPr>
            <p:ph idx="1"/>
          </p:nvPr>
        </p:nvSpPr>
        <p:spPr>
          <a:xfrm>
            <a:off x="1771650" y="1628775"/>
            <a:ext cx="9732962" cy="4282447"/>
          </a:xfrm>
        </p:spPr>
        <p:txBody>
          <a:bodyPr>
            <a:normAutofit/>
          </a:bodyPr>
          <a:lstStyle/>
          <a:p>
            <a:r>
              <a:rPr lang="fr-FR" sz="2800" dirty="0" smtClean="0"/>
              <a:t>D’après le graphique, on observe que plus la concentration de CO2 augmente, plus la biomasse augmente jusqu’à ce qu’elle dépasse 6%, la biomasse alors diminue même si la concentration en CO2 s’élève jusqu’à ce qu’elle s’annule à 12%. On déduit que le CO2 est un facteur limitant.</a:t>
            </a:r>
          </a:p>
          <a:p>
            <a:endParaRPr lang="fr-FR" sz="2400" dirty="0"/>
          </a:p>
        </p:txBody>
      </p:sp>
    </p:spTree>
    <p:extLst>
      <p:ext uri="{BB962C8B-B14F-4D97-AF65-F5344CB8AC3E}">
        <p14:creationId xmlns:p14="http://schemas.microsoft.com/office/powerpoint/2010/main" val="486003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95451" y="624110"/>
            <a:ext cx="9809162" cy="814165"/>
          </a:xfrm>
        </p:spPr>
        <p:txBody>
          <a:bodyPr>
            <a:normAutofit/>
          </a:bodyPr>
          <a:lstStyle/>
          <a:p>
            <a:r>
              <a:rPr lang="fr-FR" sz="3200" b="1" dirty="0" smtClean="0"/>
              <a:t>3. l’impact de l’éclairement sur l’aviculture</a:t>
            </a:r>
            <a:endParaRPr lang="fr-FR" sz="3200" b="1" dirty="0"/>
          </a:p>
        </p:txBody>
      </p:sp>
      <p:pic>
        <p:nvPicPr>
          <p:cNvPr id="1026" name="Picture 2" descr="Résultat de recherche d'images pour &quot;aviculture&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9350" y="1438275"/>
            <a:ext cx="5377805" cy="4286250"/>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1943100" y="1543050"/>
            <a:ext cx="4286250" cy="4308872"/>
          </a:xfrm>
          <a:prstGeom prst="rect">
            <a:avLst/>
          </a:prstGeom>
          <a:noFill/>
        </p:spPr>
        <p:txBody>
          <a:bodyPr wrap="square" rtlCol="0">
            <a:spAutoFit/>
          </a:bodyPr>
          <a:lstStyle/>
          <a:p>
            <a:pPr marL="342900" indent="-342900">
              <a:spcBef>
                <a:spcPts val="600"/>
              </a:spcBef>
              <a:spcAft>
                <a:spcPts val="600"/>
              </a:spcAft>
              <a:buFont typeface="Wingdings" panose="05000000000000000000" pitchFamily="2" charset="2"/>
              <a:buChar char="§"/>
            </a:pPr>
            <a:r>
              <a:rPr lang="fr-FR" sz="2400" dirty="0"/>
              <a:t>Le taux d’éclosion exprimé en pourcentage évolue en fonction de la durée de développement d’une manière plus importante en présence de la </a:t>
            </a:r>
            <a:r>
              <a:rPr lang="fr-FR" sz="2400" dirty="0" smtClean="0"/>
              <a:t>lumière </a:t>
            </a:r>
            <a:r>
              <a:rPr lang="fr-FR" sz="2400" dirty="0"/>
              <a:t>qu’à son </a:t>
            </a:r>
            <a:r>
              <a:rPr lang="fr-FR" sz="2400" dirty="0" smtClean="0"/>
              <a:t>absence.</a:t>
            </a:r>
          </a:p>
          <a:p>
            <a:pPr marL="342900" indent="-342900">
              <a:spcBef>
                <a:spcPts val="600"/>
              </a:spcBef>
              <a:spcAft>
                <a:spcPts val="600"/>
              </a:spcAft>
              <a:buFont typeface="Wingdings" panose="05000000000000000000" pitchFamily="2" charset="2"/>
              <a:buChar char="§"/>
            </a:pPr>
            <a:r>
              <a:rPr lang="fr-FR" sz="2400" b="1" dirty="0" smtClean="0"/>
              <a:t>Donc la lumière favorise l’levage avicole </a:t>
            </a:r>
            <a:endParaRPr lang="fr-FR" sz="2400" b="1" dirty="0"/>
          </a:p>
        </p:txBody>
      </p:sp>
    </p:spTree>
    <p:extLst>
      <p:ext uri="{BB962C8B-B14F-4D97-AF65-F5344CB8AC3E}">
        <p14:creationId xmlns:p14="http://schemas.microsoft.com/office/powerpoint/2010/main" val="1083922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1695451" y="624110"/>
            <a:ext cx="10067924" cy="814165"/>
          </a:xfrm>
        </p:spPr>
        <p:txBody>
          <a:bodyPr>
            <a:normAutofit/>
          </a:bodyPr>
          <a:lstStyle/>
          <a:p>
            <a:r>
              <a:rPr lang="fr-FR" sz="3200" b="1" dirty="0"/>
              <a:t>4</a:t>
            </a:r>
            <a:r>
              <a:rPr lang="fr-FR" sz="3200" b="1" smtClean="0"/>
              <a:t>. </a:t>
            </a:r>
            <a:r>
              <a:rPr lang="fr-FR" sz="3200" b="1" dirty="0" smtClean="0"/>
              <a:t>l’influence de l’humidité sur la qualité du miel</a:t>
            </a:r>
            <a:endParaRPr lang="fr-FR" sz="3200" b="1" dirty="0"/>
          </a:p>
        </p:txBody>
      </p:sp>
      <p:sp>
        <p:nvSpPr>
          <p:cNvPr id="5" name="Espace réservé du contenu 4"/>
          <p:cNvSpPr>
            <a:spLocks noGrp="1"/>
          </p:cNvSpPr>
          <p:nvPr>
            <p:ph idx="1"/>
          </p:nvPr>
        </p:nvSpPr>
        <p:spPr>
          <a:xfrm>
            <a:off x="1695451" y="1371600"/>
            <a:ext cx="9809161" cy="4539622"/>
          </a:xfrm>
        </p:spPr>
        <p:txBody>
          <a:bodyPr>
            <a:normAutofit/>
          </a:bodyPr>
          <a:lstStyle/>
          <a:p>
            <a:r>
              <a:rPr lang="fr-FR" sz="2800" dirty="0" smtClean="0"/>
              <a:t>D’après la </a:t>
            </a:r>
            <a:r>
              <a:rPr lang="fr-FR" sz="2800" b="1" dirty="0" smtClean="0"/>
              <a:t>figure a</a:t>
            </a:r>
            <a:r>
              <a:rPr lang="fr-FR" sz="2800" dirty="0" smtClean="0"/>
              <a:t>, on observe que la production du nectar est beaucoup plus importante lors d’une année normale que lors d’une année chaude et sèche.</a:t>
            </a:r>
          </a:p>
          <a:p>
            <a:r>
              <a:rPr lang="fr-FR" sz="2800" dirty="0" smtClean="0"/>
              <a:t>Et d’après la </a:t>
            </a:r>
            <a:r>
              <a:rPr lang="fr-FR" sz="2800" b="1" dirty="0" smtClean="0"/>
              <a:t>figure b</a:t>
            </a:r>
            <a:r>
              <a:rPr lang="fr-FR" sz="2800" dirty="0" smtClean="0"/>
              <a:t>, on observe que plus l’humidité relative augmente, la teneur en eau d’équilibre du miel augmente aussi. Et </a:t>
            </a:r>
            <a:r>
              <a:rPr lang="fr-FR" sz="2800" b="1" dirty="0" smtClean="0"/>
              <a:t>donc l’humidité influence la qualité du miel</a:t>
            </a:r>
            <a:r>
              <a:rPr lang="fr-FR" sz="2800" dirty="0" smtClean="0"/>
              <a:t>, et pour avoir du miel de bonne qualité il faut que l’humidité ne dépasse pas 60 % pour que la teneur en eau sera en dessous de 18,3%</a:t>
            </a:r>
            <a:endParaRPr lang="fr-FR" sz="2800" dirty="0"/>
          </a:p>
        </p:txBody>
      </p:sp>
    </p:spTree>
    <p:extLst>
      <p:ext uri="{BB962C8B-B14F-4D97-AF65-F5344CB8AC3E}">
        <p14:creationId xmlns:p14="http://schemas.microsoft.com/office/powerpoint/2010/main" val="3703593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24025" y="624110"/>
            <a:ext cx="9780587" cy="766540"/>
          </a:xfrm>
        </p:spPr>
        <p:txBody>
          <a:bodyPr/>
          <a:lstStyle/>
          <a:p>
            <a:r>
              <a:rPr lang="fr-FR" b="1" dirty="0" smtClean="0"/>
              <a:t>Conclusion (Act4)</a:t>
            </a:r>
            <a:endParaRPr lang="fr-FR" b="1" dirty="0"/>
          </a:p>
        </p:txBody>
      </p:sp>
      <p:sp>
        <p:nvSpPr>
          <p:cNvPr id="3" name="Espace réservé du contenu 2"/>
          <p:cNvSpPr>
            <a:spLocks noGrp="1"/>
          </p:cNvSpPr>
          <p:nvPr>
            <p:ph idx="1"/>
          </p:nvPr>
        </p:nvSpPr>
        <p:spPr>
          <a:xfrm>
            <a:off x="1943100" y="1543050"/>
            <a:ext cx="9561512" cy="4368172"/>
          </a:xfrm>
        </p:spPr>
        <p:txBody>
          <a:bodyPr>
            <a:normAutofit/>
          </a:bodyPr>
          <a:lstStyle/>
          <a:p>
            <a:r>
              <a:rPr lang="fr-FR" sz="2800" dirty="0" smtClean="0"/>
              <a:t>La connaissance des exigences climatiques de certains espèces a permis à l ’homme de contrôler les facteurs climatiques dans le domaine agricole (culture sous serre) et dans l’élevage des animaux.</a:t>
            </a:r>
          </a:p>
          <a:p>
            <a:r>
              <a:rPr lang="fr-FR" sz="2800" dirty="0" smtClean="0"/>
              <a:t>Cette maitrise des facteurs climatiques exige le respect de certains normes pour assurer le confort optimal des espèces, d’où l’obtention d’un meilleur rendement et d’une maturation précoce</a:t>
            </a:r>
            <a:endParaRPr lang="fr-FR" sz="2800" dirty="0"/>
          </a:p>
        </p:txBody>
      </p:sp>
    </p:spTree>
    <p:extLst>
      <p:ext uri="{BB962C8B-B14F-4D97-AF65-F5344CB8AC3E}">
        <p14:creationId xmlns:p14="http://schemas.microsoft.com/office/powerpoint/2010/main" val="699391009"/>
      </p:ext>
    </p:extLst>
  </p:cSld>
  <p:clrMapOvr>
    <a:masterClrMapping/>
  </p:clrMapOvr>
  <p:timing>
    <p:tnLst>
      <p:par>
        <p:cTn id="1" dur="indefinite" restart="never" nodeType="tmRoot"/>
      </p:par>
    </p:tnLst>
  </p:timing>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11375</TotalTime>
  <Words>1642</Words>
  <Application>Microsoft Office PowerPoint</Application>
  <PresentationFormat>Grand écran</PresentationFormat>
  <Paragraphs>115</Paragraphs>
  <Slides>32</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32</vt:i4>
      </vt:variant>
    </vt:vector>
  </HeadingPairs>
  <TitlesOfParts>
    <vt:vector size="39" baseType="lpstr">
      <vt:lpstr>Arial</vt:lpstr>
      <vt:lpstr>Calibri</vt:lpstr>
      <vt:lpstr>Cambria Math</vt:lpstr>
      <vt:lpstr>Century Gothic</vt:lpstr>
      <vt:lpstr>Wingdings</vt:lpstr>
      <vt:lpstr>Wingdings 3</vt:lpstr>
      <vt:lpstr>Brin</vt:lpstr>
      <vt:lpstr>l’influence des facteurs climatiques sur la répartition des êtres vivants </vt:lpstr>
      <vt:lpstr>introduction</vt:lpstr>
      <vt:lpstr>Présentation PowerPoint</vt:lpstr>
      <vt:lpstr>I. Les facteurs climatiques</vt:lpstr>
      <vt:lpstr>Présentation PowerPoint</vt:lpstr>
      <vt:lpstr>2. Variation des facteurs climatiques (Doc 2 P 72)</vt:lpstr>
      <vt:lpstr>Présentation PowerPoint</vt:lpstr>
      <vt:lpstr>Présentation PowerPoint</vt:lpstr>
      <vt:lpstr>II. La représentation graphique des facteurs climatiques</vt:lpstr>
      <vt:lpstr>Présentation PowerPoint</vt:lpstr>
      <vt:lpstr>2. Les étages bioclimatiques d’Emberger (Doc 2 P74) </vt:lpstr>
      <vt:lpstr>Présentation PowerPoint</vt:lpstr>
      <vt:lpstr>Présentation PowerPoint</vt:lpstr>
      <vt:lpstr>3. Les exigences climatiques du cèdre de l’Atlas et de l ’arganier (Doc 3 et 4 P 76)</vt:lpstr>
      <vt:lpstr>III. L’influence des facteurs climatiques sur la répartition des êtres vivants </vt:lpstr>
      <vt:lpstr>Présentation PowerPoint</vt:lpstr>
      <vt:lpstr>2. Notion du facteur limitant </vt:lpstr>
      <vt:lpstr>3. l’influence de quelques facteurs climatiques sur la répartition des êtres vivants </vt:lpstr>
      <vt:lpstr>IV. Comportement des êtres vivants vis-à-vis de la rudesse climatique</vt:lpstr>
      <vt:lpstr>Présentation PowerPoint</vt:lpstr>
      <vt:lpstr>2. l’hibernation </vt:lpstr>
      <vt:lpstr>Présentation PowerPoint</vt:lpstr>
      <vt:lpstr>Présentation PowerPoint</vt:lpstr>
      <vt:lpstr>3. Alternance de forme chez les animaux </vt:lpstr>
      <vt:lpstr>4. Alternance de forme chez les végétaux  (doc 4 P 84)</vt:lpstr>
      <vt:lpstr>Présentation PowerPoint</vt:lpstr>
      <vt:lpstr>V. Rôle de la maîtrise des facteurs    climatiques dans l’amélioration du rendement agricole</vt:lpstr>
      <vt:lpstr>Présentation PowerPoint</vt:lpstr>
      <vt:lpstr>2. l’influence du taux de CO2 sur la biomasse</vt:lpstr>
      <vt:lpstr>3. l’impact de l’éclairement sur l’aviculture</vt:lpstr>
      <vt:lpstr>4. l’influence de l’humidité sur la qualité du miel</vt:lpstr>
      <vt:lpstr>Conclusion (Act4)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 2 : les facteurs édaphiques et leur relation avec les êtres vivants</dc:title>
  <dc:creator>DELL</dc:creator>
  <cp:lastModifiedBy>DELL</cp:lastModifiedBy>
  <cp:revision>232</cp:revision>
  <dcterms:created xsi:type="dcterms:W3CDTF">2019-11-16T22:45:22Z</dcterms:created>
  <dcterms:modified xsi:type="dcterms:W3CDTF">2021-10-27T23:30:53Z</dcterms:modified>
</cp:coreProperties>
</file>