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5" r:id="rId39"/>
    <p:sldId id="296" r:id="rId40"/>
    <p:sldId id="297" r:id="rId41"/>
    <p:sldId id="299" r:id="rId42"/>
    <p:sldId id="298" r:id="rId43"/>
    <p:sldId id="300" r:id="rId4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7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9C658-E1EB-4162-99A1-362E300D7B04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8D5A-45ED-4015-B5DE-BAE034429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786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9C658-E1EB-4162-99A1-362E300D7B04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8D5A-45ED-4015-B5DE-BAE034429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966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9C658-E1EB-4162-99A1-362E300D7B04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8D5A-45ED-4015-B5DE-BAE034429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2345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9C658-E1EB-4162-99A1-362E300D7B04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8D5A-45ED-4015-B5DE-BAE034429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10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9C658-E1EB-4162-99A1-362E300D7B04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8D5A-45ED-4015-B5DE-BAE034429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3737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9C658-E1EB-4162-99A1-362E300D7B04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8D5A-45ED-4015-B5DE-BAE034429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3100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9C658-E1EB-4162-99A1-362E300D7B04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8D5A-45ED-4015-B5DE-BAE034429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7522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9C658-E1EB-4162-99A1-362E300D7B04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8D5A-45ED-4015-B5DE-BAE034429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362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9C658-E1EB-4162-99A1-362E300D7B04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8D5A-45ED-4015-B5DE-BAE034429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170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9C658-E1EB-4162-99A1-362E300D7B04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8D5A-45ED-4015-B5DE-BAE034429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356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9C658-E1EB-4162-99A1-362E300D7B04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8D5A-45ED-4015-B5DE-BAE034429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0472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9C658-E1EB-4162-99A1-362E300D7B04}" type="datetimeFigureOut">
              <a:rPr lang="fr-FR" smtClean="0"/>
              <a:t>27/10/2021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18D5A-45ED-4015-B5DE-BAE034429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5376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f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55833" y="1408386"/>
            <a:ext cx="9427781" cy="412005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r-FR" sz="4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Chapitre II </a:t>
            </a:r>
            <a:r>
              <a:rPr lang="fr-FR" sz="44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fr-FR" sz="4400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/>
            </a:r>
            <a:br>
              <a:rPr lang="fr-FR" sz="4400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fr-FR" sz="4400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influence </a:t>
            </a:r>
            <a:r>
              <a:rPr lang="fr-FR" sz="44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des facteurs édaphiques sur la répartition des  êtres </a:t>
            </a:r>
            <a:r>
              <a:rPr lang="fr-FR" sz="4400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vivants</a:t>
            </a:r>
            <a:br>
              <a:rPr lang="fr-FR" sz="4400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fr-FR" sz="44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/>
            </a:r>
            <a:br>
              <a:rPr lang="fr-FR" sz="44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fr-FR" sz="44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Plaque 3"/>
          <p:cNvSpPr/>
          <p:nvPr/>
        </p:nvSpPr>
        <p:spPr>
          <a:xfrm>
            <a:off x="641131" y="704193"/>
            <a:ext cx="10783614" cy="5507421"/>
          </a:xfrm>
          <a:prstGeom prst="bevel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668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6234" y="365128"/>
            <a:ext cx="10825655" cy="842326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Documents pour s’interroger </a:t>
            </a:r>
            <a:endParaRPr lang="fr-F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www.memoireonline.com/04/15/9065/Elaboration-dune-base-de-donnees-geographiques-et-catalogue-des-stations-de-la-suberaie-de-la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559" y="1303284"/>
            <a:ext cx="6315700" cy="482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139559" y="6126011"/>
            <a:ext cx="63442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 2 : </a:t>
            </a:r>
            <a:r>
              <a:rPr lang="fr-FR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Carte de la répartition du chêne-liège au Maroc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Chêne liège, Quercus suber : plantation, taille et entreti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35" y="1399114"/>
            <a:ext cx="4194244" cy="3866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587062" y="5361513"/>
            <a:ext cx="2837793" cy="367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Document 1 : le chêne liège 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6234" y="365128"/>
            <a:ext cx="10825656" cy="62143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43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746234" y="365128"/>
            <a:ext cx="10825655" cy="842326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Documents pour s’interroger </a:t>
            </a:r>
            <a:endParaRPr lang="fr-F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6234" y="365128"/>
            <a:ext cx="10825656" cy="62143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61" y="1286545"/>
            <a:ext cx="5084773" cy="260885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90" y="1288476"/>
            <a:ext cx="4972951" cy="260692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90" y="3972556"/>
            <a:ext cx="4972951" cy="2463160"/>
          </a:xfrm>
          <a:prstGeom prst="rect">
            <a:avLst/>
          </a:prstGeom>
        </p:spPr>
      </p:pic>
      <p:pic>
        <p:nvPicPr>
          <p:cNvPr id="9" name="Picture 2" descr="C:\Users\ahmed\Desktop\fichier TCF\Erosion-bretagn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461" y="3972556"/>
            <a:ext cx="5084773" cy="246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llipse 9"/>
          <p:cNvSpPr/>
          <p:nvPr/>
        </p:nvSpPr>
        <p:spPr>
          <a:xfrm>
            <a:off x="5239969" y="3472302"/>
            <a:ext cx="504056" cy="3587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10860414" y="3472302"/>
            <a:ext cx="504056" cy="3600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5239969" y="6014847"/>
            <a:ext cx="504056" cy="3587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0830220" y="6014847"/>
            <a:ext cx="527323" cy="34289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4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11" grpId="1" animBg="1"/>
      <p:bldP spid="12" grpId="1" animBg="1"/>
      <p:bldP spid="1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746234" y="365128"/>
            <a:ext cx="10825655" cy="842326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 </a:t>
            </a:r>
            <a:endParaRPr lang="fr-F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6234" y="365128"/>
            <a:ext cx="10825656" cy="62143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893378" y="1439918"/>
            <a:ext cx="10531366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Le sol est la partie superficielle de la croute </a:t>
            </a:r>
            <a:r>
              <a:rPr lang="fr-FR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terrestre, son </a:t>
            </a:r>
            <a:r>
              <a:rPr lang="fr-FR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épaisseur varie entre quelques centimètres et quelques mètres. Il se caractérise par des propriétés physiques et chimiques qui influencent  la répartition des êtres vivants. </a:t>
            </a:r>
            <a:endParaRPr lang="fr-FR" sz="2800" dirty="0" smtClean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714375" indent="-441325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Quelles sont les caractéristiques physiques et chimiques du sol ? </a:t>
            </a:r>
          </a:p>
          <a:p>
            <a:pPr marL="273050" algn="just">
              <a:spcBef>
                <a:spcPts val="600"/>
              </a:spcBef>
              <a:spcAft>
                <a:spcPts val="600"/>
              </a:spcAft>
            </a:pPr>
            <a:r>
              <a:rPr lang="fr-FR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 Et comment influencent-elles la répartition des êtres vivants ?</a:t>
            </a:r>
          </a:p>
          <a:p>
            <a:pPr marL="714375" indent="-441325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Quelle est l’action des êtres vivants sur le sol ?</a:t>
            </a:r>
          </a:p>
          <a:p>
            <a:pPr marL="714375" indent="-441325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Et quelle est l’action de l’homme sur le sol ?</a:t>
            </a:r>
          </a:p>
        </p:txBody>
      </p:sp>
    </p:spTree>
    <p:extLst>
      <p:ext uri="{BB962C8B-B14F-4D97-AF65-F5344CB8AC3E}">
        <p14:creationId xmlns:p14="http://schemas.microsoft.com/office/powerpoint/2010/main" val="257250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Les caractéristiques physiques du sol   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456077"/>
            <a:ext cx="3563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La texture du sol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304" y="2206193"/>
            <a:ext cx="6991517" cy="38164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Image 9" descr="Nouveau document 2017-10-15 (1)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96" y="2206194"/>
            <a:ext cx="3520735" cy="38164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laque 11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6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Les caractéristiques physiques du sol   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008994" y="1418896"/>
            <a:ext cx="3563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La texture du sol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6" descr="C:\Users\ahmed\Desktop\fichier TCF\Nouveau document 2017-10-15 (2)_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263" y="1933113"/>
            <a:ext cx="9879724" cy="14301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ZoneTexte 7"/>
          <p:cNvSpPr txBox="1"/>
          <p:nvPr/>
        </p:nvSpPr>
        <p:spPr>
          <a:xfrm>
            <a:off x="1198180" y="3468415"/>
            <a:ext cx="996380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texture du sol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 à la composition granulométrique du sol, elle est définie par le pourcentage des éléments minéraux qui le composent, plus spécifiquement, l’argile, le limon et le sable.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L’analyse granulométrique consiste à séparer par des tamis, les éléments  minéraux du sol (l’argile, le limon et le sable) afin de calculer leurs pourcentages pour établir sa texture.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Plaque 8"/>
          <p:cNvSpPr/>
          <p:nvPr/>
        </p:nvSpPr>
        <p:spPr>
          <a:xfrm>
            <a:off x="630622" y="1518349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007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Les caractéristiques physiques du sol   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77462" y="1452369"/>
            <a:ext cx="3563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La texture du sol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La texture du sol - monjardinenpermaculture.f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547" y="1463266"/>
            <a:ext cx="5530522" cy="4735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977462" y="2186152"/>
            <a:ext cx="5081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texture d’un sol composé de 60 %  de sable, 30 % de limon et 10 % d’argile est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limoneux demi-fin.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77462" y="3626069"/>
            <a:ext cx="49713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proportions pour les sols représentés par les points A et B sont :</a:t>
            </a:r>
          </a:p>
          <a:p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815029"/>
              </p:ext>
            </p:extLst>
          </p:nvPr>
        </p:nvGraphicFramePr>
        <p:xfrm>
          <a:off x="1051033" y="4624768"/>
          <a:ext cx="4572000" cy="14833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719979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23288871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249413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B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561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Argile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64 %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27 %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117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Limon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13 %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55 %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485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Sable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22 %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18 %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509995"/>
                  </a:ext>
                </a:extLst>
              </a:tr>
            </a:tbl>
          </a:graphicData>
        </a:graphic>
      </p:graphicFrame>
      <p:sp>
        <p:nvSpPr>
          <p:cNvPr id="15" name="Plaque 14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610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Les caractéristiques physiques du sol   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72208" y="1447074"/>
            <a:ext cx="3867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La structure du sol 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265" y="2221027"/>
            <a:ext cx="9523838" cy="310246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1524000" y="5486400"/>
            <a:ext cx="2354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Structure granulaire</a:t>
            </a:r>
            <a:endParaRPr lang="fr-FR" sz="20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4882055" y="5486400"/>
            <a:ext cx="2354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Structure compacte</a:t>
            </a:r>
            <a:endParaRPr lang="fr-FR" sz="20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8061434" y="5481862"/>
            <a:ext cx="2477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Structure grumeleuse</a:t>
            </a:r>
            <a:endParaRPr lang="fr-FR" sz="2000" b="1" dirty="0"/>
          </a:p>
        </p:txBody>
      </p:sp>
      <p:sp>
        <p:nvSpPr>
          <p:cNvPr id="13" name="Plaque 12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835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Les caractéristiques physiques du sol   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347017"/>
            <a:ext cx="3867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La structure du sol 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244699"/>
              </p:ext>
            </p:extLst>
          </p:nvPr>
        </p:nvGraphicFramePr>
        <p:xfrm>
          <a:off x="1156139" y="1877062"/>
          <a:ext cx="9984826" cy="43502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36882">
                  <a:extLst>
                    <a:ext uri="{9D8B030D-6E8A-4147-A177-3AD203B41FA5}">
                      <a16:colId xmlns:a16="http://schemas.microsoft.com/office/drawing/2014/main" val="1199376586"/>
                    </a:ext>
                  </a:extLst>
                </a:gridCol>
                <a:gridCol w="3310758">
                  <a:extLst>
                    <a:ext uri="{9D8B030D-6E8A-4147-A177-3AD203B41FA5}">
                      <a16:colId xmlns:a16="http://schemas.microsoft.com/office/drawing/2014/main" val="3918153682"/>
                    </a:ext>
                  </a:extLst>
                </a:gridCol>
                <a:gridCol w="3237186">
                  <a:extLst>
                    <a:ext uri="{9D8B030D-6E8A-4147-A177-3AD203B41FA5}">
                      <a16:colId xmlns:a16="http://schemas.microsoft.com/office/drawing/2014/main" val="730417703"/>
                    </a:ext>
                  </a:extLst>
                </a:gridCol>
              </a:tblGrid>
              <a:tr h="448816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Structure grumeleuse</a:t>
                      </a:r>
                      <a:endParaRPr lang="fr-FR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Structure compacte</a:t>
                      </a:r>
                      <a:endParaRPr lang="fr-FR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Structure granulaire</a:t>
                      </a:r>
                      <a:endParaRPr lang="fr-FR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7630876"/>
                  </a:ext>
                </a:extLst>
              </a:tr>
              <a:tr h="3475832">
                <a:tc>
                  <a:txBody>
                    <a:bodyPr/>
                    <a:lstStyle/>
                    <a:p>
                      <a:pPr marL="258763" indent="-258763" algn="just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 constitué par de petits agrégats arrondis irréguliers.</a:t>
                      </a:r>
                    </a:p>
                    <a:p>
                      <a:pPr marL="258763" indent="-258763" algn="just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colloïdes sont formés du sable et le limon rassemblés par la matière organique.</a:t>
                      </a:r>
                    </a:p>
                    <a:p>
                      <a:pPr marL="258763" indent="-258763" algn="just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 agrégats sont séparés par des espaces remplis de l’eau et de gaz.</a:t>
                      </a:r>
                    </a:p>
                    <a:p>
                      <a:pPr marL="258763" indent="-258763" algn="just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C’est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un sol poreux, </a:t>
                      </a:r>
                      <a:r>
                        <a:rPr lang="fr-FR" sz="2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perméable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2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aéré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avec une </a:t>
                      </a:r>
                      <a:r>
                        <a:rPr lang="fr-FR" sz="2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bonne rétention de l’eau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fr-FR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3050" indent="-273050" algn="just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 constitué par des éléments de sable cimentés par l’argile.</a:t>
                      </a:r>
                    </a:p>
                    <a:p>
                      <a:pPr marL="273050" indent="-273050" algn="just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C’est un sol </a:t>
                      </a:r>
                      <a:r>
                        <a:rPr lang="fr-FR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 aéré</a:t>
                      </a:r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imperméable à l’eau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et </a:t>
                      </a:r>
                      <a:r>
                        <a:rPr lang="fr-FR" sz="2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à l’air.</a:t>
                      </a:r>
                      <a:endParaRPr lang="fr-FR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3050" indent="-258763" algn="just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 constitué par un ensemble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des éléments de sable de différente taille sans aucune liaison.</a:t>
                      </a:r>
                    </a:p>
                    <a:p>
                      <a:pPr marL="273050" indent="-258763" algn="just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C’est un sol </a:t>
                      </a:r>
                      <a:r>
                        <a:rPr lang="fr-FR" sz="2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trop perméable à l’eau et à l’air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21487"/>
                  </a:ext>
                </a:extLst>
              </a:tr>
            </a:tbl>
          </a:graphicData>
        </a:graphic>
      </p:graphicFrame>
      <p:sp>
        <p:nvSpPr>
          <p:cNvPr id="8" name="Plaque 7"/>
          <p:cNvSpPr/>
          <p:nvPr/>
        </p:nvSpPr>
        <p:spPr>
          <a:xfrm>
            <a:off x="630622" y="1465798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20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Les caractéristiques physiques du sol   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008992" y="1372285"/>
            <a:ext cx="3867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La structure du sol 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399" y="1867224"/>
            <a:ext cx="10478815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algn="just">
              <a:spcBef>
                <a:spcPts val="600"/>
              </a:spcBef>
              <a:spcAft>
                <a:spcPts val="600"/>
              </a:spcAft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structure la plus favorable au développement des êtres vivants est la structure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grumeleuse car elle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présente plusieurs avantages : </a:t>
            </a:r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une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meilleure rétention d’eau et des éléments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nutritifs</a:t>
            </a: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une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bonne aération </a:t>
            </a:r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0238" indent="-342900" algn="just"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bon développement du système racinaire des végétaux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008992" y="4119933"/>
            <a:ext cx="1038422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du sol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 le mode d’organisation des différentes particules minérales comme le sable, le limon et l’argile.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sol de structure particulaire a une grande perméabilité et porosité mais sa capacité de rétention en eau est très faible, alors que c’est le contraire pour un sol  de structure compacte.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Plaque 8"/>
          <p:cNvSpPr/>
          <p:nvPr/>
        </p:nvSpPr>
        <p:spPr>
          <a:xfrm>
            <a:off x="630622" y="1485405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978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Les caractéristiques chimiques du sol   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450427"/>
            <a:ext cx="2953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’acidité du sol 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166648" y="2081048"/>
            <a:ext cx="1011095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pH est une mesure de l’acidité du sol, il dépend de la concentration en protons H+ dans la solution du sol. Plus un sol est riche en H+ plus qu’il est acide.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sol siliceux (sableux) est un sol acide, son pH est inférieur à 7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sol calcaire est un sol basique, son pH est supérieur à 7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est mesuré soit à l’aide du papier pH ou à l’aide d’un pH mètre.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79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Les caractéristiques chimiques du sol   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1" y="1450427"/>
            <a:ext cx="7031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Le complexe argilo-humique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166648" y="2081048"/>
            <a:ext cx="1011095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2400" dirty="0"/>
              <a:t>Avant l’ajout de la chaux (</a:t>
            </a:r>
            <a:r>
              <a:rPr lang="fr-FR" sz="2400" dirty="0" err="1"/>
              <a:t>CaO</a:t>
            </a:r>
            <a:r>
              <a:rPr lang="fr-FR" sz="2400" dirty="0"/>
              <a:t>), le contenu des deux tubes à un aspect trouble, car les argiles sont en suspension. Et juste après l’ajout du </a:t>
            </a:r>
            <a:r>
              <a:rPr lang="fr-FR" sz="2400" dirty="0" err="1"/>
              <a:t>CaO</a:t>
            </a:r>
            <a:r>
              <a:rPr lang="fr-FR" sz="2400" dirty="0"/>
              <a:t> dans le tube 2, on observe que les argiles se déposent dans le fond du tube formant des floculats. C’est la </a:t>
            </a:r>
            <a:r>
              <a:rPr lang="fr-FR" sz="2400" b="1" dirty="0">
                <a:solidFill>
                  <a:srgbClr val="00B050"/>
                </a:solidFill>
              </a:rPr>
              <a:t>floculation</a:t>
            </a:r>
            <a:r>
              <a:rPr lang="fr-FR" sz="2400" dirty="0"/>
              <a:t>.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AutoNum type="alphaLcPeriod"/>
            </a:pPr>
            <a:r>
              <a:rPr lang="fr-FR" sz="2400" dirty="0"/>
              <a:t>Le filtrat 1 a gardé sa couleur orange car les anions de l’éosine n’ont pas été retenus, alors que le filtrat 2 a perdu sa couleur bleu, car les cations ont été retenus par la terre. </a:t>
            </a:r>
            <a:endParaRPr lang="fr-FR" sz="24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2400" dirty="0" smtClean="0"/>
              <a:t>On </a:t>
            </a:r>
            <a:r>
              <a:rPr lang="fr-FR" sz="2400" dirty="0"/>
              <a:t>déduit que les éléments minéraux de la terre peuvent fixer des ions positifs, et ceci permet la formation du complexe argilo-humique</a:t>
            </a:r>
            <a:r>
              <a:rPr lang="fr-FR" sz="2400" dirty="0" smtClean="0"/>
              <a:t>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96124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Les caractéristiques chimiques du sol   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1" y="1450427"/>
            <a:ext cx="7031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Le complexe argilo-humique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166648" y="2081048"/>
            <a:ext cx="10110952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/>
              <a:t>b. La </a:t>
            </a:r>
            <a:r>
              <a:rPr lang="fr-FR" sz="2400" dirty="0"/>
              <a:t>floculation observée dans le document 2 s’explique par l’association des particules argileuses et l’humus chargés négativement par les cations Ca2+. Ce qui est à l’origine de la formation du complexe argilo-humique (C.A.H), expliquant les floculats déposés au fond du tube.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b="1" dirty="0"/>
              <a:t>Remarque</a:t>
            </a:r>
            <a:r>
              <a:rPr lang="fr-FR" sz="2400" dirty="0"/>
              <a:t> : le C.A.H améliore le sol et augmente son rendement.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423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Eau dan le sol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1" y="1450427"/>
            <a:ext cx="7031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Les états de l’eau dans le sol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270183"/>
              </p:ext>
            </p:extLst>
          </p:nvPr>
        </p:nvGraphicFramePr>
        <p:xfrm>
          <a:off x="1124607" y="2084903"/>
          <a:ext cx="10131974" cy="40951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2165">
                  <a:extLst>
                    <a:ext uri="{9D8B030D-6E8A-4147-A177-3AD203B41FA5}">
                      <a16:colId xmlns:a16="http://schemas.microsoft.com/office/drawing/2014/main" val="3200130875"/>
                    </a:ext>
                  </a:extLst>
                </a:gridCol>
                <a:gridCol w="2827283">
                  <a:extLst>
                    <a:ext uri="{9D8B030D-6E8A-4147-A177-3AD203B41FA5}">
                      <a16:colId xmlns:a16="http://schemas.microsoft.com/office/drawing/2014/main" val="1966997174"/>
                    </a:ext>
                  </a:extLst>
                </a:gridCol>
                <a:gridCol w="2522483">
                  <a:extLst>
                    <a:ext uri="{9D8B030D-6E8A-4147-A177-3AD203B41FA5}">
                      <a16:colId xmlns:a16="http://schemas.microsoft.com/office/drawing/2014/main" val="2340721823"/>
                    </a:ext>
                  </a:extLst>
                </a:gridCol>
                <a:gridCol w="3090043">
                  <a:extLst>
                    <a:ext uri="{9D8B030D-6E8A-4147-A177-3AD203B41FA5}">
                      <a16:colId xmlns:a16="http://schemas.microsoft.com/office/drawing/2014/main" val="3246038508"/>
                    </a:ext>
                  </a:extLst>
                </a:gridCol>
              </a:tblGrid>
              <a:tr h="924718">
                <a:tc>
                  <a:txBody>
                    <a:bodyPr/>
                    <a:lstStyle/>
                    <a:p>
                      <a:r>
                        <a:rPr lang="fr-FR" dirty="0" smtClean="0"/>
                        <a:t>          </a:t>
                      </a:r>
                      <a:r>
                        <a:rPr lang="fr-FR" sz="1400" b="1" dirty="0" smtClean="0"/>
                        <a:t>États de l’eau</a:t>
                      </a:r>
                    </a:p>
                    <a:p>
                      <a:endParaRPr lang="fr-FR" sz="1400" b="1" dirty="0" smtClean="0"/>
                    </a:p>
                    <a:p>
                      <a:endParaRPr lang="fr-FR" b="1" dirty="0"/>
                    </a:p>
                  </a:txBody>
                  <a:tcPr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Eau de gravité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Eau capillaire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Eau hygroscopique</a:t>
                      </a:r>
                      <a:endParaRPr lang="fr-FR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7953643"/>
                  </a:ext>
                </a:extLst>
              </a:tr>
              <a:tr h="1585231">
                <a:tc>
                  <a:txBody>
                    <a:bodyPr/>
                    <a:lstStyle/>
                    <a:p>
                      <a:r>
                        <a:rPr lang="fr-FR" b="1" dirty="0" smtClean="0"/>
                        <a:t>Schéma 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  <a:p>
                      <a:endParaRPr lang="fr-FR" dirty="0" smtClean="0"/>
                    </a:p>
                    <a:p>
                      <a:endParaRPr lang="fr-FR" dirty="0" smtClean="0"/>
                    </a:p>
                    <a:p>
                      <a:endParaRPr lang="fr-FR" dirty="0" smtClean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626607"/>
                  </a:ext>
                </a:extLst>
              </a:tr>
              <a:tr h="1585231">
                <a:tc>
                  <a:txBody>
                    <a:bodyPr/>
                    <a:lstStyle/>
                    <a:p>
                      <a:r>
                        <a:rPr lang="fr-FR" b="1" dirty="0" smtClean="0"/>
                        <a:t>caractéristiques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dirty="0" smtClean="0"/>
                        <a:t>L’eau qui circule librement dans la macroporosité du sol, elle se déplace généralement vers le bas sous</a:t>
                      </a:r>
                      <a:r>
                        <a:rPr lang="fr-FR" baseline="0" dirty="0" smtClean="0"/>
                        <a:t> l’effet de la gravité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dirty="0" smtClean="0"/>
                        <a:t>L’eau qui occupe la microporosité, elle est susceptible d’être absorbée par les plantes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dirty="0" smtClean="0"/>
                        <a:t>L’eau fortement retenue par attraction intermoléculaire,</a:t>
                      </a:r>
                      <a:r>
                        <a:rPr lang="fr-FR" baseline="0" dirty="0" smtClean="0"/>
                        <a:t> elle forme une mince couche autour des particules du sol, cette eau n’est pas utilisée.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072211"/>
                  </a:ext>
                </a:extLst>
              </a:tr>
            </a:tbl>
          </a:graphicData>
        </a:graphic>
      </p:graphicFrame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987" y="3072509"/>
            <a:ext cx="1790526" cy="136852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7324" y="3099201"/>
            <a:ext cx="1765738" cy="143584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4238" y="3176907"/>
            <a:ext cx="2411928" cy="126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90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Eau dan le sol</a:t>
            </a: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082564" y="1456077"/>
            <a:ext cx="9984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l’influence de la texture sur la porosité et la perméabilité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1082564" y="2106928"/>
                <a:ext cx="10190849" cy="3978562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fr-FR" sz="3500" b="1" dirty="0" smtClean="0">
                    <a:solidFill>
                      <a:srgbClr val="FF0000"/>
                    </a:solidFill>
                  </a:rPr>
                  <a:t>Réponses : </a:t>
                </a:r>
              </a:p>
              <a:p>
                <a:pPr marL="514350" indent="-514350" algn="just">
                  <a:lnSpc>
                    <a:spcPct val="120000"/>
                  </a:lnSpc>
                  <a:buAutoNum type="arabicPeriod"/>
                </a:pPr>
                <a:r>
                  <a:rPr lang="fr-FR" sz="2600" dirty="0" smtClean="0"/>
                  <a:t>Calcul de la capacité de rétention en eau pour les trois types de sol par la formule suivante : </a:t>
                </a:r>
                <a:r>
                  <a:rPr lang="fr-FR" sz="2600" dirty="0" err="1" smtClean="0"/>
                  <a:t>Vr</a:t>
                </a:r>
                <a:r>
                  <a:rPr lang="fr-FR" sz="2600" dirty="0" smtClean="0"/>
                  <a:t> = V1 _ V2(</a:t>
                </a:r>
                <a:r>
                  <a:rPr lang="fr-FR" sz="2600" dirty="0" err="1" smtClean="0"/>
                  <a:t>Vg</a:t>
                </a:r>
                <a:r>
                  <a:rPr lang="fr-FR" sz="2600" dirty="0" smtClean="0"/>
                  <a:t>)</a:t>
                </a:r>
              </a:p>
              <a:p>
                <a:pPr marL="514350" indent="-514350" algn="just">
                  <a:buAutoNum type="arabicPeriod"/>
                </a:pPr>
                <a:r>
                  <a:rPr lang="fr-FR" sz="2600" dirty="0" smtClean="0"/>
                  <a:t>Calcul de la perméabilité pour les trois types de sol par la formule suivante : P =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fr-FR" sz="2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600" b="0" i="1" smtClean="0">
                            <a:latin typeface="Cambria Math" panose="02040503050406030204" pitchFamily="18" charset="0"/>
                          </a:rPr>
                          <m:t>𝑉𝑔</m:t>
                        </m:r>
                      </m:num>
                      <m:den>
                        <m:r>
                          <a:rPr lang="fr-FR" sz="2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fr-FR" sz="2600" b="0" i="1" smtClean="0">
                            <a:latin typeface="Cambria Math" panose="02040503050406030204" pitchFamily="18" charset="0"/>
                          </a:rPr>
                          <m:t>2 _ </m:t>
                        </m:r>
                        <m:r>
                          <a:rPr lang="fr-FR" sz="2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fr-FR" sz="2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endParaRPr lang="fr-FR" sz="2600" dirty="0" smtClean="0"/>
              </a:p>
              <a:p>
                <a:pPr marL="514350" indent="-514350">
                  <a:buAutoNum type="arabicPeriod"/>
                </a:pPr>
                <a:endParaRPr lang="fr-FR" sz="2600" dirty="0" smtClean="0"/>
              </a:p>
              <a:p>
                <a:pPr marL="514350" indent="-514350">
                  <a:buAutoNum type="arabicPeriod"/>
                </a:pPr>
                <a:endParaRPr lang="fr-FR" sz="2600" dirty="0" smtClean="0"/>
              </a:p>
              <a:p>
                <a:pPr marL="514350" indent="-514350">
                  <a:buAutoNum type="arabicPeriod"/>
                </a:pPr>
                <a:endParaRPr lang="fr-FR" sz="2600" dirty="0"/>
              </a:p>
              <a:p>
                <a:pPr marL="514350" indent="-514350">
                  <a:buAutoNum type="arabicPeriod"/>
                </a:pPr>
                <a:endParaRPr lang="fr-FR" sz="2600" dirty="0" smtClean="0"/>
              </a:p>
              <a:p>
                <a:pPr marL="0" indent="0">
                  <a:buNone/>
                </a:pPr>
                <a:endParaRPr lang="fr-FR" sz="2600" dirty="0" smtClean="0"/>
              </a:p>
              <a:p>
                <a:pPr marL="361950" indent="452438" algn="just">
                  <a:buNone/>
                </a:pPr>
                <a:endParaRPr lang="fr-FR" sz="2600" dirty="0"/>
              </a:p>
              <a:p>
                <a:pPr marL="4763" indent="-4763" algn="just">
                  <a:buNone/>
                </a:pPr>
                <a:r>
                  <a:rPr lang="fr-FR" sz="2600" dirty="0" smtClean="0"/>
                  <a:t>On déduit que plus que la perméabilité diminue, la capacité de rétention en eau augmente.</a:t>
                </a:r>
              </a:p>
              <a:p>
                <a:pPr marL="0" indent="0">
                  <a:buNone/>
                </a:pPr>
                <a:endParaRPr lang="fr-FR" dirty="0"/>
              </a:p>
            </p:txBody>
          </p:sp>
        </mc:Choice>
        <mc:Fallback xmlns="">
          <p:sp>
            <p:nvSpPr>
              <p:cNvPr id="9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82564" y="2106928"/>
                <a:ext cx="10190849" cy="3978562"/>
              </a:xfrm>
              <a:blipFill>
                <a:blip r:embed="rId2"/>
                <a:stretch>
                  <a:fillRect l="-1137" t="-4141" r="-658" b="-46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1637" y="3784596"/>
            <a:ext cx="7767066" cy="173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19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Eau dan le sol</a:t>
            </a: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082564" y="1456077"/>
            <a:ext cx="9984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l’influence de la texture sur la porosité et la perméabilité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2564" y="2195076"/>
            <a:ext cx="10268608" cy="2483616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fr-FR" dirty="0" smtClean="0"/>
              <a:t>c. </a:t>
            </a:r>
            <a:r>
              <a:rPr lang="fr-FR" dirty="0"/>
              <a:t>La capacité de rétention en eau (Vr) varie selon le type du sol, et elle est inversement proportionnelle au diamètre des particules, c’est-à-dire que plus la texture décroit plus sa capacité de rétention en eau augmente et la perméabilité diminue.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765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Eau dan le sol</a:t>
            </a: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082564" y="1456077"/>
            <a:ext cx="1018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Le point de flétrissement et sa relation avec la capacité de rétention en eau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26923" y="2007474"/>
            <a:ext cx="9438305" cy="3499947"/>
          </a:xfrm>
          <a:prstGeom prst="rect">
            <a:avLst/>
          </a:prstGeom>
        </p:spPr>
      </p:pic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1226923" y="5534497"/>
            <a:ext cx="10515600" cy="76120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fr-FR" sz="2000" b="1" dirty="0" smtClean="0"/>
              <a:t>Questions 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1800" dirty="0" smtClean="0"/>
              <a:t>1. Analyser les courbes suivantes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1800" dirty="0" smtClean="0"/>
              <a:t>2. Déduire la relation entre la texture du sol, le point de flétrissement et la capacité de rétention en eau</a:t>
            </a:r>
          </a:p>
        </p:txBody>
      </p:sp>
    </p:spTree>
    <p:extLst>
      <p:ext uri="{BB962C8B-B14F-4D97-AF65-F5344CB8AC3E}">
        <p14:creationId xmlns:p14="http://schemas.microsoft.com/office/powerpoint/2010/main" val="145467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</a:t>
            </a:r>
            <a:r>
              <a:rPr lang="fr-FR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Eau dan le sol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082564" y="1456077"/>
            <a:ext cx="1018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Le point de flétrissement et sa relation avec la capacité de rétention en eau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38200" y="2106927"/>
            <a:ext cx="10515600" cy="407003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3200" b="1" dirty="0">
                <a:solidFill>
                  <a:srgbClr val="FF0000"/>
                </a:solidFill>
              </a:rPr>
              <a:t>Réponses : </a:t>
            </a:r>
          </a:p>
          <a:p>
            <a:pPr marL="0" indent="0" algn="just">
              <a:buNone/>
            </a:pPr>
            <a:r>
              <a:rPr lang="fr-FR" dirty="0" smtClean="0"/>
              <a:t>a. </a:t>
            </a:r>
            <a:r>
              <a:rPr lang="fr-FR" dirty="0"/>
              <a:t>D’après les courbes suivantes, on observe que :</a:t>
            </a:r>
          </a:p>
          <a:p>
            <a:pPr marL="622300" algn="just">
              <a:buFont typeface="Wingdings" panose="05000000000000000000" pitchFamily="2" charset="2"/>
              <a:buChar char="Ø"/>
            </a:pPr>
            <a:r>
              <a:rPr lang="fr-FR" dirty="0"/>
              <a:t>Quand la texture décroit, le point de flétrissement et la capacité de rétention en eau augmentent</a:t>
            </a:r>
          </a:p>
          <a:p>
            <a:pPr marL="622300" algn="just">
              <a:buFont typeface="Wingdings" panose="05000000000000000000" pitchFamily="2" charset="2"/>
              <a:buChar char="Ø"/>
            </a:pPr>
            <a:r>
              <a:rPr lang="fr-FR" dirty="0"/>
              <a:t>Quand le point de flétrissement augmente, la capacité de rétention augmente aussi</a:t>
            </a:r>
          </a:p>
          <a:p>
            <a:pPr marL="622300" algn="just">
              <a:buFont typeface="Wingdings" panose="05000000000000000000" pitchFamily="2" charset="2"/>
              <a:buChar char="Ø"/>
            </a:pPr>
            <a:r>
              <a:rPr lang="fr-FR" dirty="0"/>
              <a:t>le sol humifié a une capacité de rétention en eau plus importante que celle du sol normal</a:t>
            </a:r>
          </a:p>
          <a:p>
            <a:pPr marL="0" indent="0" algn="just">
              <a:buNone/>
            </a:pPr>
            <a:r>
              <a:rPr lang="fr-FR" dirty="0" smtClean="0"/>
              <a:t>b. </a:t>
            </a:r>
            <a:r>
              <a:rPr lang="fr-FR" dirty="0"/>
              <a:t>On déduit que la capacité de rétention en eau et le point de flétrissement sont inversement proportionnelle à la texture du sol, c’est-à-dire que plus cette dernière décroit, le Pf et la Vr augmentent.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816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Les êtres vivants dans le sol 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082564" y="1456077"/>
            <a:ext cx="1018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Mise en évidence de la faune du sol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7668" y="2106927"/>
            <a:ext cx="10166131" cy="762397"/>
          </a:xfrm>
        </p:spPr>
        <p:txBody>
          <a:bodyPr/>
          <a:lstStyle/>
          <a:p>
            <a:pPr marL="0" indent="0" algn="just">
              <a:buNone/>
            </a:pPr>
            <a:r>
              <a:rPr lang="fr-FR" sz="2400" b="1" dirty="0"/>
              <a:t>La faune du sol : </a:t>
            </a:r>
            <a:r>
              <a:rPr lang="fr-FR" sz="2400" dirty="0"/>
              <a:t>désigne l’ensemble des êtres vivants animaux  qui vivent dans le </a:t>
            </a:r>
            <a:r>
              <a:rPr lang="fr-FR" sz="2400" dirty="0" smtClean="0"/>
              <a:t>sol</a:t>
            </a:r>
            <a:endParaRPr lang="fr-FR" sz="24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68" y="2869324"/>
            <a:ext cx="2496982" cy="337320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912" y="2948590"/>
            <a:ext cx="2283121" cy="3231494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6632028" y="2948590"/>
            <a:ext cx="463506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/>
              <a:t>L’appareil de </a:t>
            </a:r>
            <a:r>
              <a:rPr lang="fr-FR" sz="2400" b="1" dirty="0" smtClean="0"/>
              <a:t>Berlèse</a:t>
            </a:r>
            <a:r>
              <a:rPr lang="fr-FR" sz="2400" dirty="0" smtClean="0"/>
              <a:t> </a:t>
            </a:r>
            <a:r>
              <a:rPr lang="fr-FR" sz="2400" dirty="0"/>
              <a:t>est un dispositif qui sert à extraire et à récolter la faune du sol qui fuit de la lumière et de la chaleur.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065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Les êtres vivants dans le sol 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082564" y="1456077"/>
            <a:ext cx="1018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Mise en évidence de la faune du sol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59062" y="2106927"/>
            <a:ext cx="5194737" cy="4483059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fr-FR" sz="2200" dirty="0"/>
              <a:t>La faune du sol peut être classée en trois catégories :</a:t>
            </a:r>
          </a:p>
          <a:p>
            <a:pPr marL="357188" indent="-273050" algn="just">
              <a:buFont typeface="Wingdings" panose="05000000000000000000" pitchFamily="2" charset="2"/>
              <a:buChar char="Ø"/>
            </a:pPr>
            <a:r>
              <a:rPr lang="fr-FR" sz="2200" dirty="0"/>
              <a:t>La </a:t>
            </a:r>
            <a:r>
              <a:rPr lang="fr-FR" sz="2200" b="1" dirty="0"/>
              <a:t>microfaune</a:t>
            </a:r>
            <a:r>
              <a:rPr lang="fr-FR" sz="2200" dirty="0"/>
              <a:t> : animaux dont la taille est inférieure à 0,2 mm, comme les nématodes.</a:t>
            </a:r>
          </a:p>
          <a:p>
            <a:pPr marL="357188" indent="-273050" algn="just">
              <a:buFont typeface="Wingdings" panose="05000000000000000000" pitchFamily="2" charset="2"/>
              <a:buChar char="Ø"/>
            </a:pPr>
            <a:r>
              <a:rPr lang="fr-FR" sz="2200" dirty="0"/>
              <a:t>La </a:t>
            </a:r>
            <a:r>
              <a:rPr lang="fr-FR" sz="2200" b="1" dirty="0"/>
              <a:t>mésofaune</a:t>
            </a:r>
            <a:r>
              <a:rPr lang="fr-FR" sz="2200" dirty="0"/>
              <a:t> : animaux de taille comprise entre 0,4 et 4 mm, comme les acariens et les larves d’insectes.</a:t>
            </a:r>
          </a:p>
          <a:p>
            <a:pPr marL="357188" indent="-273050" algn="just">
              <a:buFont typeface="Wingdings" panose="05000000000000000000" pitchFamily="2" charset="2"/>
              <a:buChar char="Ø"/>
            </a:pPr>
            <a:r>
              <a:rPr lang="fr-FR" sz="2200" dirty="0"/>
              <a:t>Et la </a:t>
            </a:r>
            <a:r>
              <a:rPr lang="fr-FR" sz="2200" b="1" dirty="0"/>
              <a:t>macrofaune</a:t>
            </a:r>
            <a:r>
              <a:rPr lang="fr-FR" sz="2200" dirty="0"/>
              <a:t> : animaux très facile à observer à l’œil nu, comme les myriapodes, les araignées et les annélides.</a:t>
            </a:r>
          </a:p>
          <a:p>
            <a:pPr marL="357188" indent="-273050" algn="just">
              <a:buFont typeface="Wingdings" panose="05000000000000000000" pitchFamily="2" charset="2"/>
              <a:buChar char="Ø"/>
            </a:pPr>
            <a:r>
              <a:rPr lang="fr-FR" sz="2200" dirty="0"/>
              <a:t>Il y a présence aussi d’une </a:t>
            </a:r>
            <a:r>
              <a:rPr lang="fr-FR" sz="2200" b="1" dirty="0"/>
              <a:t>mégafaune</a:t>
            </a:r>
            <a:r>
              <a:rPr lang="fr-FR" sz="2200" dirty="0"/>
              <a:t>, composée par les mammifères et les reptiles qui vivent dans les terriers</a:t>
            </a:r>
            <a:r>
              <a:rPr lang="fr-FR" sz="2200" dirty="0" smtClean="0"/>
              <a:t>.</a:t>
            </a:r>
            <a:endParaRPr lang="fr-FR" sz="2200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137" y="2106927"/>
            <a:ext cx="4810312" cy="409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27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Les êtres vivants dans le sol 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082564" y="1456077"/>
            <a:ext cx="1018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Classification de la faune du sol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773" y="2007474"/>
            <a:ext cx="3399424" cy="184284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773" y="4250989"/>
            <a:ext cx="3399424" cy="1771439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2296028" y="3865990"/>
            <a:ext cx="2366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Ver de terre </a:t>
            </a:r>
            <a:endParaRPr lang="fr-FR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2356817" y="5959008"/>
            <a:ext cx="1572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scarabée</a:t>
            </a:r>
            <a:endParaRPr lang="fr-FR" sz="20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5354348" y="2104708"/>
            <a:ext cx="29079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Caractéristiques :</a:t>
            </a:r>
          </a:p>
          <a:p>
            <a:pPr marL="361950" indent="-180975">
              <a:buFontTx/>
              <a:buChar char="-"/>
            </a:pPr>
            <a:r>
              <a:rPr lang="fr-FR" sz="2400" dirty="0" smtClean="0"/>
              <a:t>Pas de pattes </a:t>
            </a:r>
          </a:p>
          <a:p>
            <a:pPr marL="361950" indent="-180975">
              <a:buFontTx/>
              <a:buChar char="-"/>
            </a:pPr>
            <a:r>
              <a:rPr lang="fr-FR" sz="2400" dirty="0" smtClean="0"/>
              <a:t>Corps avec anneaux </a:t>
            </a:r>
          </a:p>
          <a:p>
            <a:pPr marL="361950" indent="-180975">
              <a:buFontTx/>
              <a:buChar char="-"/>
            </a:pPr>
            <a:r>
              <a:rPr lang="fr-FR" sz="2400" dirty="0" smtClean="0"/>
              <a:t>Tête sans antennes 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8544952" y="2561145"/>
            <a:ext cx="2660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Classe : </a:t>
            </a:r>
            <a:r>
              <a:rPr lang="fr-FR" sz="2800" b="1" dirty="0" smtClean="0">
                <a:solidFill>
                  <a:srgbClr val="FF0000"/>
                </a:solidFill>
              </a:rPr>
              <a:t>Annélides 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6" name="Accolade fermante 15"/>
          <p:cNvSpPr/>
          <p:nvPr/>
        </p:nvSpPr>
        <p:spPr>
          <a:xfrm>
            <a:off x="8201241" y="2178296"/>
            <a:ext cx="245149" cy="142176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5355424" y="4230667"/>
            <a:ext cx="2667185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Caractéristiques :</a:t>
            </a:r>
          </a:p>
          <a:p>
            <a:pPr marL="271463" indent="-180975">
              <a:buFontTx/>
              <a:buChar char="-"/>
            </a:pPr>
            <a:r>
              <a:rPr lang="fr-FR" sz="2400" dirty="0" smtClean="0"/>
              <a:t>3 paires de pattes </a:t>
            </a:r>
          </a:p>
          <a:p>
            <a:pPr marL="271463" indent="-180975">
              <a:buFontTx/>
              <a:buChar char="-"/>
            </a:pPr>
            <a:r>
              <a:rPr lang="fr-FR" sz="2400" dirty="0" smtClean="0"/>
              <a:t>Une paire d’antennes </a:t>
            </a:r>
          </a:p>
          <a:p>
            <a:endParaRPr lang="fr-FR" sz="2000" b="1" dirty="0" smtClean="0"/>
          </a:p>
          <a:p>
            <a:endParaRPr lang="fr-FR" dirty="0"/>
          </a:p>
        </p:txBody>
      </p:sp>
      <p:sp>
        <p:nvSpPr>
          <p:cNvPr id="18" name="Accolade fermante 17"/>
          <p:cNvSpPr/>
          <p:nvPr/>
        </p:nvSpPr>
        <p:spPr>
          <a:xfrm>
            <a:off x="8201241" y="4635023"/>
            <a:ext cx="245149" cy="11272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8544952" y="4875098"/>
            <a:ext cx="2754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Classe :</a:t>
            </a:r>
            <a:r>
              <a:rPr lang="fr-FR" dirty="0"/>
              <a:t> </a:t>
            </a:r>
            <a:r>
              <a:rPr lang="fr-FR" sz="2800" b="1" dirty="0" smtClean="0">
                <a:solidFill>
                  <a:srgbClr val="FF0000"/>
                </a:solidFill>
              </a:rPr>
              <a:t>Insectes </a:t>
            </a:r>
            <a:endParaRPr lang="fr-FR" sz="32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73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Les êtres vivants dans le sol 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082564" y="1456077"/>
            <a:ext cx="1018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Classification de la faune du sol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69" y="2007474"/>
            <a:ext cx="3161575" cy="1747262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68" y="4216062"/>
            <a:ext cx="3161575" cy="1794063"/>
          </a:xfrm>
          <a:prstGeom prst="rect">
            <a:avLst/>
          </a:prstGeom>
        </p:spPr>
      </p:pic>
      <p:sp>
        <p:nvSpPr>
          <p:cNvPr id="22" name="ZoneTexte 21"/>
          <p:cNvSpPr txBox="1"/>
          <p:nvPr/>
        </p:nvSpPr>
        <p:spPr>
          <a:xfrm>
            <a:off x="2123840" y="3726681"/>
            <a:ext cx="1879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Opilion </a:t>
            </a:r>
            <a:endParaRPr lang="fr-FR" b="1" dirty="0"/>
          </a:p>
        </p:txBody>
      </p:sp>
      <p:sp>
        <p:nvSpPr>
          <p:cNvPr id="23" name="ZoneTexte 22"/>
          <p:cNvSpPr txBox="1"/>
          <p:nvPr/>
        </p:nvSpPr>
        <p:spPr>
          <a:xfrm>
            <a:off x="2099789" y="5952857"/>
            <a:ext cx="1739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Géophile</a:t>
            </a:r>
            <a:endParaRPr lang="fr-FR" b="1" dirty="0"/>
          </a:p>
        </p:txBody>
      </p:sp>
      <p:sp>
        <p:nvSpPr>
          <p:cNvPr id="24" name="ZoneTexte 23"/>
          <p:cNvSpPr txBox="1"/>
          <p:nvPr/>
        </p:nvSpPr>
        <p:spPr>
          <a:xfrm>
            <a:off x="4765416" y="2229343"/>
            <a:ext cx="25194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400" dirty="0" smtClean="0"/>
              <a:t>4 paires de pattes </a:t>
            </a:r>
          </a:p>
          <a:p>
            <a:pPr marL="285750" indent="-285750">
              <a:buFontTx/>
              <a:buChar char="-"/>
            </a:pPr>
            <a:r>
              <a:rPr lang="fr-FR" sz="2400" dirty="0" smtClean="0"/>
              <a:t>Pas d’antennes </a:t>
            </a:r>
          </a:p>
          <a:p>
            <a:endParaRPr lang="fr-FR" dirty="0"/>
          </a:p>
        </p:txBody>
      </p:sp>
      <p:sp>
        <p:nvSpPr>
          <p:cNvPr id="25" name="Accolade fermante 24"/>
          <p:cNvSpPr/>
          <p:nvPr/>
        </p:nvSpPr>
        <p:spPr>
          <a:xfrm>
            <a:off x="7370320" y="2366437"/>
            <a:ext cx="496796" cy="92918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000" b="1" dirty="0"/>
          </a:p>
        </p:txBody>
      </p:sp>
      <p:sp>
        <p:nvSpPr>
          <p:cNvPr id="26" name="ZoneTexte 25"/>
          <p:cNvSpPr txBox="1"/>
          <p:nvPr/>
        </p:nvSpPr>
        <p:spPr>
          <a:xfrm>
            <a:off x="8103883" y="2550493"/>
            <a:ext cx="1928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</a:rPr>
              <a:t>Arachnides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4765416" y="3847022"/>
            <a:ext cx="29222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400" dirty="0" smtClean="0"/>
              <a:t>Plus de 15 paires de pattes </a:t>
            </a:r>
          </a:p>
          <a:p>
            <a:pPr marL="285750" indent="-285750">
              <a:buFontTx/>
              <a:buChar char="-"/>
            </a:pPr>
            <a:r>
              <a:rPr lang="fr-FR" sz="2400" dirty="0" smtClean="0"/>
              <a:t>Une paire de patte par segment </a:t>
            </a:r>
          </a:p>
          <a:p>
            <a:pPr marL="285750" indent="-285750">
              <a:buFontTx/>
              <a:buChar char="-"/>
            </a:pPr>
            <a:r>
              <a:rPr lang="fr-FR" sz="2400" dirty="0" smtClean="0"/>
              <a:t>Une paire d’antenne </a:t>
            </a:r>
            <a:endParaRPr lang="fr-FR" sz="2400" dirty="0"/>
          </a:p>
        </p:txBody>
      </p:sp>
      <p:sp>
        <p:nvSpPr>
          <p:cNvPr id="28" name="Accolade fermante 27"/>
          <p:cNvSpPr/>
          <p:nvPr/>
        </p:nvSpPr>
        <p:spPr>
          <a:xfrm>
            <a:off x="7370320" y="3847022"/>
            <a:ext cx="496796" cy="224485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000" b="1" dirty="0"/>
          </a:p>
        </p:txBody>
      </p:sp>
      <p:sp>
        <p:nvSpPr>
          <p:cNvPr id="29" name="ZoneTexte 28"/>
          <p:cNvSpPr txBox="1"/>
          <p:nvPr/>
        </p:nvSpPr>
        <p:spPr>
          <a:xfrm>
            <a:off x="8103883" y="4638539"/>
            <a:ext cx="2139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</a:rPr>
              <a:t>Myriapodes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50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Les êtres vivants dans le sol 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082564" y="1456077"/>
            <a:ext cx="1018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Notion de la litière </a:t>
            </a:r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037" y="2007473"/>
            <a:ext cx="5645200" cy="3447395"/>
          </a:xfrm>
        </p:spPr>
      </p:pic>
      <p:sp>
        <p:nvSpPr>
          <p:cNvPr id="17" name="ZoneTexte 16"/>
          <p:cNvSpPr txBox="1"/>
          <p:nvPr/>
        </p:nvSpPr>
        <p:spPr>
          <a:xfrm>
            <a:off x="2614158" y="5454868"/>
            <a:ext cx="3225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Litière du sol de la forêt</a:t>
            </a:r>
            <a:endParaRPr lang="fr-FR" sz="2000" b="1" dirty="0"/>
          </a:p>
        </p:txBody>
      </p:sp>
      <p:sp>
        <p:nvSpPr>
          <p:cNvPr id="2" name="ZoneTexte 1"/>
          <p:cNvSpPr txBox="1"/>
          <p:nvPr/>
        </p:nvSpPr>
        <p:spPr>
          <a:xfrm>
            <a:off x="6926317" y="2007474"/>
            <a:ext cx="4340773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400" dirty="0"/>
              <a:t>La litière est la couche superficielle du sol, elle est composée par le reste des animaux (cadavres, plumes et excréments) et de végétaux (graines, fruits, feuilles mortes …)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400" dirty="0"/>
              <a:t>La litière est la source de la matière organique morte qui sert à la formation de l’humus.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163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Les êtres vivants dans le sol 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456077"/>
            <a:ext cx="1018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La mise en évidence des microorganismes dans le sol  </a:t>
            </a:r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535" y="1917742"/>
            <a:ext cx="8013251" cy="412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76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Les êtres vivants dans le sol 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456077"/>
            <a:ext cx="1018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La mise en évidence des microorganismes dans le sol  </a:t>
            </a:r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1266497" y="2015003"/>
            <a:ext cx="9585434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Analyse  :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 smtClean="0"/>
              <a:t>Dans </a:t>
            </a:r>
            <a:r>
              <a:rPr lang="fr-FR" sz="2400" dirty="0"/>
              <a:t>la boite a avec sol frais et humidifié, la feuille de la cellulose a subi </a:t>
            </a:r>
            <a:r>
              <a:rPr lang="fr-FR" sz="2400" dirty="0" smtClean="0"/>
              <a:t>la </a:t>
            </a:r>
            <a:r>
              <a:rPr lang="fr-FR" sz="2400" dirty="0"/>
              <a:t>décomposition</a:t>
            </a:r>
            <a:r>
              <a:rPr lang="fr-FR" sz="2400" dirty="0" smtClean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 smtClean="0"/>
              <a:t>Dans </a:t>
            </a:r>
            <a:r>
              <a:rPr lang="fr-FR" sz="2400" dirty="0"/>
              <a:t>la boite b avec sol stérile, l’aspect de la feuille de cellulose n’a pas changé</a:t>
            </a:r>
            <a:r>
              <a:rPr lang="fr-FR" sz="2400" dirty="0" smtClean="0"/>
              <a:t>.</a:t>
            </a:r>
          </a:p>
          <a:p>
            <a:pPr algn="just"/>
            <a:endParaRPr lang="fr-FR" sz="2000" dirty="0" smtClean="0"/>
          </a:p>
          <a:p>
            <a:pPr algn="just"/>
            <a:r>
              <a:rPr lang="fr-FR" sz="2400" b="1" dirty="0" smtClean="0">
                <a:solidFill>
                  <a:srgbClr val="FF0000"/>
                </a:solidFill>
              </a:rPr>
              <a:t>Interprétation :</a:t>
            </a:r>
            <a:endParaRPr lang="fr-FR" sz="2000" dirty="0"/>
          </a:p>
          <a:p>
            <a:pPr algn="just"/>
            <a:r>
              <a:rPr lang="fr-FR" sz="2400" dirty="0"/>
              <a:t>La présence de mycéliums de champignons colonisés par les bactéries, sur les débris </a:t>
            </a:r>
            <a:r>
              <a:rPr lang="fr-FR" sz="2400" dirty="0" smtClean="0"/>
              <a:t>de </a:t>
            </a:r>
            <a:r>
              <a:rPr lang="fr-FR" sz="2400" dirty="0"/>
              <a:t>la feuille de cellulose décomposée, prouve que cette décomposition est due à ces microorganismes </a:t>
            </a:r>
            <a:r>
              <a:rPr lang="fr-FR" sz="2400" dirty="0" smtClean="0"/>
              <a:t>(</a:t>
            </a:r>
            <a:r>
              <a:rPr lang="fr-FR" sz="2400" dirty="0"/>
              <a:t>la microflore du sol), appelés </a:t>
            </a:r>
            <a:r>
              <a:rPr lang="fr-FR" sz="2400" b="1" dirty="0"/>
              <a:t>décomposeurs</a:t>
            </a:r>
            <a:r>
              <a:rPr lang="fr-FR" sz="2400" dirty="0"/>
              <a:t> ou </a:t>
            </a:r>
            <a:r>
              <a:rPr lang="fr-FR" sz="2400" b="1" dirty="0"/>
              <a:t>détritivores</a:t>
            </a:r>
            <a:r>
              <a:rPr lang="fr-FR" sz="2400" dirty="0"/>
              <a:t>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741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Rôle des êtres vivants du sol </a:t>
            </a: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729" y="1366345"/>
            <a:ext cx="5423336" cy="468323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987972" y="1456077"/>
            <a:ext cx="1018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fr-FR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2400" b="1" dirty="0">
                <a:solidFill>
                  <a:schemeClr val="accent6"/>
                </a:solidFill>
              </a:rPr>
              <a:t>Le rôle mécanique des êtres vivants du sol </a:t>
            </a:r>
            <a:endParaRPr lang="fr-FR" sz="24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166647" y="1917742"/>
            <a:ext cx="447740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000" dirty="0" smtClean="0"/>
              <a:t>a - au </a:t>
            </a:r>
            <a:r>
              <a:rPr lang="fr-FR" sz="2000" dirty="0"/>
              <a:t>début de l’expérience, les couches de terreau, sable et argile, était horizontales et bien superposées. A la fin de l’expérience, on constate que l’ordre des couches est bouleversé avec disparition de la litière.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000" dirty="0"/>
              <a:t>Ce brassage des éléments minéraux et organiques est provoqué par le mouvement dynamique des lombrics, en creusant leurs galeries.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000" dirty="0"/>
              <a:t>Donc les lombrics ont un </a:t>
            </a:r>
            <a:r>
              <a:rPr lang="fr-FR" sz="2000" b="1" dirty="0"/>
              <a:t>rôle mécanique </a:t>
            </a:r>
            <a:r>
              <a:rPr lang="fr-FR" sz="2000" dirty="0"/>
              <a:t>sur le sol</a:t>
            </a:r>
            <a:r>
              <a:rPr lang="fr-FR" sz="2000" dirty="0" smtClean="0"/>
              <a:t>.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49375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Rôle des êtres vivants du sol </a:t>
            </a: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456077"/>
            <a:ext cx="1018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fr-FR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2400" b="1" dirty="0">
                <a:solidFill>
                  <a:schemeClr val="accent6"/>
                </a:solidFill>
              </a:rPr>
              <a:t>Le rôle mécanique des êtres vivants du sol </a:t>
            </a:r>
            <a:endParaRPr lang="fr-FR" sz="24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166647" y="1917742"/>
            <a:ext cx="44774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 smtClean="0"/>
              <a:t>b- la </a:t>
            </a:r>
            <a:r>
              <a:rPr lang="fr-FR" sz="2400" b="1" dirty="0"/>
              <a:t>macrofaune</a:t>
            </a:r>
            <a:r>
              <a:rPr lang="fr-FR" sz="2400" dirty="0"/>
              <a:t> et la </a:t>
            </a:r>
            <a:r>
              <a:rPr lang="fr-FR" sz="2400" b="1" dirty="0"/>
              <a:t>mégafaune</a:t>
            </a:r>
            <a:r>
              <a:rPr lang="fr-FR" sz="2400" dirty="0"/>
              <a:t> participent à l’augmentation de la </a:t>
            </a:r>
            <a:r>
              <a:rPr lang="fr-FR" sz="2400" b="1" dirty="0"/>
              <a:t>porosité</a:t>
            </a:r>
            <a:r>
              <a:rPr lang="fr-FR" sz="2400" dirty="0"/>
              <a:t> en creusant leurs terriers, ce qui permet une bonne </a:t>
            </a:r>
            <a:r>
              <a:rPr lang="fr-FR" sz="2400" b="1" dirty="0"/>
              <a:t>aération</a:t>
            </a:r>
            <a:r>
              <a:rPr lang="fr-FR" sz="2400" dirty="0"/>
              <a:t> du sol</a:t>
            </a:r>
            <a:r>
              <a:rPr lang="fr-FR" sz="2400" dirty="0" smtClean="0"/>
              <a:t>.</a:t>
            </a:r>
            <a:endParaRPr lang="fr-FR" sz="2400" dirty="0"/>
          </a:p>
        </p:txBody>
      </p:sp>
      <p:pic>
        <p:nvPicPr>
          <p:cNvPr id="1026" name="Picture 2" descr="Anthill dans le sol. Des terriers dans le sol, creusés par des fourmis.  Jardin en Sibérie Russie Photo Stock - Alam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079" y="1996196"/>
            <a:ext cx="4994830" cy="409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es fourmis exploitent brillamment la physique du sol pour creuser des  tunnels qui durent des décennies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524" y="3827724"/>
            <a:ext cx="4299938" cy="226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456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Rôle des êtres vivants du sol </a:t>
            </a: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456077"/>
            <a:ext cx="1018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fr-FR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2400" b="1" dirty="0">
                <a:solidFill>
                  <a:schemeClr val="accent6"/>
                </a:solidFill>
              </a:rPr>
              <a:t>Le rôle mécanique des êtres vivants du sol </a:t>
            </a:r>
            <a:endParaRPr lang="fr-FR" sz="24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082564" y="1969731"/>
            <a:ext cx="44774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 smtClean="0"/>
              <a:t>b- </a:t>
            </a:r>
            <a:r>
              <a:rPr lang="fr-FR" sz="2400" dirty="0"/>
              <a:t>Les racines des végétaux </a:t>
            </a:r>
            <a:r>
              <a:rPr lang="fr-FR" sz="2400" b="1" dirty="0"/>
              <a:t>fixent</a:t>
            </a:r>
            <a:r>
              <a:rPr lang="fr-FR" sz="2400" dirty="0"/>
              <a:t> le sol et empêchent </a:t>
            </a:r>
            <a:r>
              <a:rPr lang="fr-FR" sz="2400" b="1" dirty="0"/>
              <a:t>l’érosion</a:t>
            </a:r>
            <a:r>
              <a:rPr lang="fr-FR" sz="2400" dirty="0"/>
              <a:t>, elles jouent aussi un rôle dans la formation du sol par </a:t>
            </a:r>
            <a:r>
              <a:rPr lang="fr-FR" sz="2400" b="1" dirty="0"/>
              <a:t>l’altération</a:t>
            </a:r>
            <a:r>
              <a:rPr lang="fr-FR" sz="2400" dirty="0"/>
              <a:t> de la roche mère.</a:t>
            </a:r>
          </a:p>
        </p:txBody>
      </p:sp>
      <p:pic>
        <p:nvPicPr>
          <p:cNvPr id="2052" name="Picture 4" descr="Structure, composition et formation des sols | Lelivrescolaire.f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711" y="2060470"/>
            <a:ext cx="5316971" cy="3541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55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Rôle des êtres vivants du sol </a:t>
            </a: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437205"/>
            <a:ext cx="1018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fr-FR" sz="2400" b="1" dirty="0">
                <a:solidFill>
                  <a:schemeClr val="accent6"/>
                </a:solidFill>
              </a:rPr>
              <a:t>Le rôle chimique de la faune sur le sol </a:t>
            </a:r>
            <a:endParaRPr lang="fr-FR" sz="24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082564" y="1969731"/>
            <a:ext cx="44774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/>
              <a:t>On constate que les turricules des lombrics sont plus riches en éléments organiques et minéraux avec un taux d’humidité plus élevé contrairement à la terre cultivable.</a:t>
            </a:r>
          </a:p>
          <a:p>
            <a:pPr algn="just"/>
            <a:r>
              <a:rPr lang="fr-FR" sz="2400" dirty="0"/>
              <a:t>Donc les lombrics enrichissent le sol par des éléments organiques et minéraux, c’est le </a:t>
            </a:r>
            <a:r>
              <a:rPr lang="fr-FR" sz="2400" b="1" dirty="0"/>
              <a:t>rôle chimique</a:t>
            </a:r>
            <a:r>
              <a:rPr lang="fr-FR" sz="2400" dirty="0"/>
              <a:t>.</a:t>
            </a:r>
          </a:p>
          <a:p>
            <a:pPr algn="just"/>
            <a:endParaRPr lang="fr-FR" sz="2400" dirty="0"/>
          </a:p>
        </p:txBody>
      </p:sp>
      <p:pic>
        <p:nvPicPr>
          <p:cNvPr id="3074" name="Picture 2" descr="DM s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339" y="1969730"/>
            <a:ext cx="5545098" cy="3271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587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Rôle des êtres vivants du sol </a:t>
            </a: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437205"/>
            <a:ext cx="1018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fr-FR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Formation de l’humus et sa minéralisation  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007" y="1969731"/>
            <a:ext cx="8040413" cy="424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Rôle des êtres vivants du sol </a:t>
            </a: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437205"/>
            <a:ext cx="1018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fr-FR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Formation de l’humus et sa minéralisation  </a:t>
            </a:r>
          </a:p>
        </p:txBody>
      </p:sp>
      <p:sp>
        <p:nvSpPr>
          <p:cNvPr id="2" name="Rectangle 1"/>
          <p:cNvSpPr/>
          <p:nvPr/>
        </p:nvSpPr>
        <p:spPr>
          <a:xfrm>
            <a:off x="1429407" y="2074783"/>
            <a:ext cx="945931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400" dirty="0"/>
              <a:t>Les composantes de la litière sont fragmentées par les organismes du sol (les détritivores) pour obtenir des molécules simples, ces dernières vont subir deux types de réactions :</a:t>
            </a:r>
          </a:p>
          <a:p>
            <a:pPr marL="452438" indent="-273050" algn="just" defTabSz="35718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fr-FR" sz="2400" b="1" dirty="0"/>
              <a:t>Humification</a:t>
            </a:r>
            <a:r>
              <a:rPr lang="fr-FR" sz="2400" dirty="0"/>
              <a:t> : processus de transformation de la matière organique en humus sous l’influence des enzymes produits par la microfaune et la microflore.</a:t>
            </a:r>
          </a:p>
          <a:p>
            <a:pPr marL="452438" indent="-273050" algn="just" defTabSz="35718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fr-FR" sz="2400" b="1" dirty="0"/>
              <a:t>Minéralisation</a:t>
            </a:r>
            <a:r>
              <a:rPr lang="fr-FR" sz="2400" dirty="0"/>
              <a:t> :  la matière organique ainsi que l’humus se transforment par des microorganismes </a:t>
            </a:r>
          </a:p>
        </p:txBody>
      </p:sp>
    </p:spTree>
    <p:extLst>
      <p:ext uri="{BB962C8B-B14F-4D97-AF65-F5344CB8AC3E}">
        <p14:creationId xmlns:p14="http://schemas.microsoft.com/office/powerpoint/2010/main" val="252937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Rôle des êtres vivants du sol </a:t>
            </a: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437205"/>
            <a:ext cx="1018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fr-FR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étapes de la pédogénèse </a:t>
            </a:r>
            <a:endParaRPr lang="fr-FR" sz="24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Résultat de recherche d'images pour &quot;lessivage et formation de sol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2372" y="1969730"/>
            <a:ext cx="7939535" cy="41052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2341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Rôle des êtres vivants du sol </a:t>
            </a: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437205"/>
            <a:ext cx="1018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fr-FR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étapes de la pédogénèse </a:t>
            </a:r>
            <a:endParaRPr lang="fr-FR" sz="24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974748" y="1975947"/>
            <a:ext cx="10168932" cy="437230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2400" dirty="0"/>
              <a:t>La formation du sol se fait généralement en trois </a:t>
            </a:r>
            <a:r>
              <a:rPr lang="fr-FR" sz="2400" dirty="0" smtClean="0"/>
              <a:t>grandes </a:t>
            </a:r>
          </a:p>
          <a:p>
            <a:pPr algn="just">
              <a:buNone/>
            </a:pPr>
            <a:r>
              <a:rPr lang="fr-FR" sz="2400" dirty="0" smtClean="0"/>
              <a:t>étapes</a:t>
            </a:r>
            <a:r>
              <a:rPr lang="fr-FR" sz="2400" dirty="0"/>
              <a:t>:</a:t>
            </a:r>
          </a:p>
          <a:p>
            <a:pPr marL="719138" indent="-357188" algn="just">
              <a:buFont typeface="Wingdings" pitchFamily="2" charset="2"/>
              <a:buChar char="ü"/>
            </a:pPr>
            <a:r>
              <a:rPr lang="fr-FR" sz="2400" b="1" dirty="0"/>
              <a:t> L’altération de la roche mère </a:t>
            </a:r>
            <a:r>
              <a:rPr lang="fr-FR" sz="2400" dirty="0"/>
              <a:t>( fragmentation en petite particules et dissolution des minéraux</a:t>
            </a:r>
            <a:r>
              <a:rPr lang="fr-FR" sz="2400" dirty="0" smtClean="0"/>
              <a:t>) sous l’action des facteurs climatiques et biologiques.</a:t>
            </a:r>
            <a:endParaRPr lang="fr-FR" sz="2400" dirty="0"/>
          </a:p>
          <a:p>
            <a:pPr marL="719138" indent="-357188" algn="just">
              <a:buFont typeface="Wingdings" pitchFamily="2" charset="2"/>
              <a:buChar char="ü"/>
            </a:pPr>
            <a:r>
              <a:rPr lang="fr-FR" sz="2400" dirty="0"/>
              <a:t> </a:t>
            </a:r>
            <a:r>
              <a:rPr lang="fr-FR" sz="2400" b="1" dirty="0"/>
              <a:t>l’enrichissement par la matière organique </a:t>
            </a:r>
            <a:r>
              <a:rPr lang="fr-FR" sz="2400" dirty="0"/>
              <a:t>(végétale et animale</a:t>
            </a:r>
            <a:r>
              <a:rPr lang="fr-FR" sz="2400" dirty="0" smtClean="0"/>
              <a:t>) dû à la colonisation de la surface par les végétaux qui favorise en suite la prolifération de la faune et de la microflore, d’où l’humification et formation de </a:t>
            </a:r>
            <a:r>
              <a:rPr lang="fr-FR" sz="2400" b="1" dirty="0" smtClean="0"/>
              <a:t>l’horizon humique.</a:t>
            </a:r>
            <a:endParaRPr lang="fr-FR" sz="2400" b="1" dirty="0"/>
          </a:p>
          <a:p>
            <a:pPr marL="719138" indent="-357188" algn="just">
              <a:buFont typeface="Wingdings" pitchFamily="2" charset="2"/>
              <a:buChar char="ü"/>
            </a:pPr>
            <a:r>
              <a:rPr lang="fr-FR" sz="2400" dirty="0"/>
              <a:t> </a:t>
            </a:r>
            <a:r>
              <a:rPr lang="fr-FR" sz="2400" b="1" dirty="0"/>
              <a:t>migrations et accumulations</a:t>
            </a:r>
            <a:r>
              <a:rPr lang="fr-FR" sz="2400" dirty="0" smtClean="0"/>
              <a:t>, la minéralisation de l’humus </a:t>
            </a:r>
            <a:r>
              <a:rPr lang="fr-FR" sz="2400" dirty="0"/>
              <a:t>ainsi </a:t>
            </a:r>
            <a:r>
              <a:rPr lang="fr-FR" sz="2400" b="1" dirty="0" smtClean="0"/>
              <a:t>l’horizon minéral </a:t>
            </a:r>
            <a:r>
              <a:rPr lang="fr-FR" sz="2400" dirty="0" smtClean="0"/>
              <a:t>est mis </a:t>
            </a:r>
            <a:r>
              <a:rPr lang="fr-FR" sz="2400" dirty="0"/>
              <a:t>en </a:t>
            </a:r>
            <a:r>
              <a:rPr lang="fr-FR" sz="2400" dirty="0" smtClean="0"/>
              <a:t>place.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68481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VI. 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L’influence des facteurs édaphiques sur la  répartition des êtres vivants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461730"/>
            <a:ext cx="10184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fr-FR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l’influence de la composition chimique du sol sur la répartition du chêne liège </a:t>
            </a:r>
            <a:endParaRPr lang="fr-FR" sz="24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47" y="2388112"/>
            <a:ext cx="9975934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VI. 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L’influence des facteurs édaphiques sur la  répartition des êtres vivants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461730"/>
            <a:ext cx="10184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fr-FR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l’influence de la composition chimique du sol sur la répartition du chêne liège </a:t>
            </a:r>
            <a:endParaRPr lang="fr-FR" sz="24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61545" y="2478330"/>
            <a:ext cx="977462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dirty="0"/>
              <a:t>D’après la coupe, on observe que le chêne liège se trouve partout à l’exception de la plaine de </a:t>
            </a:r>
            <a:r>
              <a:rPr lang="fr-FR" sz="2800" dirty="0" err="1"/>
              <a:t>Marchouch</a:t>
            </a:r>
            <a:r>
              <a:rPr lang="fr-FR" sz="2800" dirty="0"/>
              <a:t> et entre la forêt de </a:t>
            </a:r>
            <a:r>
              <a:rPr lang="fr-FR" sz="2800" dirty="0" err="1"/>
              <a:t>Temara</a:t>
            </a:r>
            <a:r>
              <a:rPr lang="fr-FR" sz="2800" dirty="0"/>
              <a:t> et la forêt de Ben </a:t>
            </a:r>
            <a:r>
              <a:rPr lang="fr-FR" sz="2800" dirty="0" smtClean="0"/>
              <a:t>Abid où le sol est de nature calcaire, </a:t>
            </a:r>
            <a:r>
              <a:rPr lang="fr-FR" sz="2800" dirty="0"/>
              <a:t>on constate </a:t>
            </a:r>
            <a:r>
              <a:rPr lang="fr-FR" sz="2800" dirty="0" smtClean="0"/>
              <a:t>donc que </a:t>
            </a:r>
            <a:r>
              <a:rPr lang="fr-FR" sz="2800" dirty="0"/>
              <a:t>le chêne liège fuit des sols de nature calcaire, on dit qu’il est </a:t>
            </a:r>
            <a:r>
              <a:rPr lang="fr-FR" sz="2800" b="1" dirty="0"/>
              <a:t>calcifuge</a:t>
            </a:r>
            <a:r>
              <a:rPr lang="fr-FR" sz="2800" dirty="0"/>
              <a:t>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59495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VI. 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L’influence des facteurs édaphiques sur la  répartition des êtres vivants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461730"/>
            <a:ext cx="10184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l’influence du pH du sol sur l’absorption et l’utilisation des minéraux par les plantes </a:t>
            </a:r>
            <a:endParaRPr lang="fr-FR" sz="24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9214" y="2292727"/>
            <a:ext cx="4981903" cy="37994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987973" y="2404719"/>
            <a:ext cx="481373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400" dirty="0" smtClean="0"/>
              <a:t>L’absorption des ions Ca2+ par les deux plantes est stable dans un pH acide.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400" dirty="0" smtClean="0"/>
              <a:t>Dans un pH basique, </a:t>
            </a:r>
            <a:r>
              <a:rPr lang="fr-FR" sz="2400" dirty="0"/>
              <a:t>l’absorption du Ca2+ par </a:t>
            </a:r>
            <a:r>
              <a:rPr lang="fr-FR" sz="2400" dirty="0" err="1" smtClean="0"/>
              <a:t>Lupinus</a:t>
            </a:r>
            <a:r>
              <a:rPr lang="fr-FR" sz="2400" dirty="0" smtClean="0"/>
              <a:t> Luteus </a:t>
            </a:r>
            <a:r>
              <a:rPr lang="fr-FR" sz="2400" dirty="0"/>
              <a:t>augmente de manière remarquable, quant à </a:t>
            </a:r>
            <a:r>
              <a:rPr lang="fr-FR" sz="2400" dirty="0" smtClean="0"/>
              <a:t>Vicia </a:t>
            </a:r>
            <a:r>
              <a:rPr lang="fr-FR" sz="2400" dirty="0" err="1" smtClean="0"/>
              <a:t>faba</a:t>
            </a:r>
            <a:r>
              <a:rPr lang="fr-FR" sz="2400" dirty="0" smtClean="0"/>
              <a:t>, </a:t>
            </a:r>
            <a:r>
              <a:rPr lang="fr-FR" sz="2400" dirty="0"/>
              <a:t>son absorption reste modérée et presque constante</a:t>
            </a:r>
            <a:r>
              <a:rPr lang="fr-FR" sz="2400" dirty="0" smtClean="0"/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400" b="1" dirty="0" smtClean="0"/>
              <a:t>N.B : Le sol calcaire à un pH basique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82505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VI. 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L’influence des facteurs édaphiques sur la  répartition des êtres vivants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461730"/>
            <a:ext cx="10184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l’influence du pH du sol sur l’absorption et l’utilisation des minéraux par les plantes </a:t>
            </a:r>
            <a:endParaRPr lang="fr-FR" sz="24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Exercice 1 :(4 point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642" y="2538912"/>
            <a:ext cx="4480176" cy="338307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87972" y="2444109"/>
            <a:ext cx="526568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/>
              <a:t>en </a:t>
            </a:r>
            <a:r>
              <a:rPr lang="fr-FR" sz="2000" dirty="0"/>
              <a:t>absence du Ca2+, l’absorption des ions K+ est très importante alors qu’elle reste faible en présence de Ca2+.</a:t>
            </a:r>
          </a:p>
          <a:p>
            <a:pPr algn="just"/>
            <a:r>
              <a:rPr lang="fr-FR" sz="2000" b="1" dirty="0"/>
              <a:t>On peut donc expliquer le comportement de ces deux espèces sur un sol calcaire (pH basique) 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2000" b="1" dirty="0"/>
              <a:t>Pour Vicia </a:t>
            </a:r>
            <a:r>
              <a:rPr lang="fr-FR" sz="2000" b="1" dirty="0" err="1"/>
              <a:t>faba</a:t>
            </a:r>
            <a:r>
              <a:rPr lang="fr-FR" sz="2000" b="1" dirty="0"/>
              <a:t> : </a:t>
            </a:r>
            <a:r>
              <a:rPr lang="fr-FR" sz="2000" dirty="0"/>
              <a:t>l’absorption du Ca 2+ est normale d’où sa croissance normale sur ce sol.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2000" b="1" dirty="0"/>
              <a:t>Pour </a:t>
            </a:r>
            <a:r>
              <a:rPr lang="fr-FR" sz="2000" b="1" dirty="0" err="1"/>
              <a:t>Lupinus</a:t>
            </a:r>
            <a:r>
              <a:rPr lang="fr-FR" sz="2000" b="1" dirty="0"/>
              <a:t> </a:t>
            </a:r>
            <a:r>
              <a:rPr lang="fr-FR" sz="2000" b="1" dirty="0" err="1"/>
              <a:t>luteus</a:t>
            </a:r>
            <a:r>
              <a:rPr lang="fr-FR" sz="2000" b="1" dirty="0"/>
              <a:t> : </a:t>
            </a:r>
            <a:r>
              <a:rPr lang="fr-FR" sz="2000" dirty="0"/>
              <a:t>l’absorption du Ca 2+ est très importante, ce qui va empêcher cette plante d’absorber d’autres ions qui sont indispensables à sa croissance, d’où sa fanaison.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60070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VI. 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L’influence des facteurs édaphiques sur la  répartition des êtres vivants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461730"/>
            <a:ext cx="10184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fr-FR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l’effet de la capacité de rétention en eau du sol sur la répartition des végétaux</a:t>
            </a:r>
          </a:p>
        </p:txBody>
      </p:sp>
      <p:pic>
        <p:nvPicPr>
          <p:cNvPr id="8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0792" y="2482706"/>
            <a:ext cx="9843798" cy="353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52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VI. 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L’influence des facteurs édaphiques sur la  répartition des êtres vivants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461730"/>
            <a:ext cx="10184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fr-FR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l’effet de la capacité de rétention en eau du sol sur la répartition des végétaux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2054" y="2388112"/>
            <a:ext cx="995329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/>
              <a:t>Dans la </a:t>
            </a:r>
            <a:r>
              <a:rPr lang="fr-FR" sz="2400" b="1" dirty="0"/>
              <a:t>zone a</a:t>
            </a:r>
            <a:r>
              <a:rPr lang="fr-FR" sz="2400" dirty="0"/>
              <a:t>, l’épaisseur du sable est inférieur à  50 Cm, et donc le chêne liège se trouve face à l’argile qui se caractérise par une capacité de rétention en eau très importante, ce qui provoque </a:t>
            </a:r>
            <a:r>
              <a:rPr lang="fr-FR" sz="2400" b="1" dirty="0"/>
              <a:t>l’asphyxie des racines</a:t>
            </a:r>
            <a:r>
              <a:rPr lang="fr-FR" sz="2400" dirty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/>
              <a:t>Dans la </a:t>
            </a:r>
            <a:r>
              <a:rPr lang="fr-FR" sz="2400" b="1" dirty="0"/>
              <a:t>zone c</a:t>
            </a:r>
            <a:r>
              <a:rPr lang="fr-FR" sz="2400" dirty="0"/>
              <a:t>, l’épaisseur du sable dépasse 2m. Le sable a une faible capacité de rétention en eau et Les racines des plantules ne peuvent pas atteindre l’horizon d’argile pour absorber de l’eau, ce qui explique </a:t>
            </a:r>
            <a:r>
              <a:rPr lang="fr-FR" sz="2400" b="1" dirty="0"/>
              <a:t>l’absence du chêne liège </a:t>
            </a:r>
            <a:r>
              <a:rPr lang="fr-FR" sz="2400" dirty="0"/>
              <a:t>dans cette zone.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/>
              <a:t>Dans la </a:t>
            </a:r>
            <a:r>
              <a:rPr lang="fr-FR" sz="2400" b="1" dirty="0"/>
              <a:t>zone b</a:t>
            </a:r>
            <a:r>
              <a:rPr lang="fr-FR" sz="2400" dirty="0"/>
              <a:t>, l’épaisseur du sable est compris entre 50 et 200 Cm, les racines des plantules arrivent à puiser l’eau de l’horizon argileux, ce qui explique la </a:t>
            </a:r>
            <a:r>
              <a:rPr lang="fr-FR" sz="2400" b="1" dirty="0"/>
              <a:t>bonne croissance des plantules</a:t>
            </a:r>
            <a:r>
              <a:rPr lang="fr-FR" sz="2400" dirty="0"/>
              <a:t> dans cette zone.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92036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VII. 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L’action de l’homme sur le sol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461730"/>
            <a:ext cx="1018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aspects de l’impact négatif de l’homme sur le sol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361160"/>
              </p:ext>
            </p:extLst>
          </p:nvPr>
        </p:nvGraphicFramePr>
        <p:xfrm>
          <a:off x="1136686" y="2018780"/>
          <a:ext cx="9887097" cy="4161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9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72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08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9917"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Phénomène </a:t>
                      </a:r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Définition</a:t>
                      </a:r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impact</a:t>
                      </a:r>
                      <a:endParaRPr lang="fr-F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700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Le glissement de terrain</a:t>
                      </a:r>
                      <a:endParaRPr lang="fr-F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Chute d’une masse de terre sur une pente, causée</a:t>
                      </a:r>
                      <a:r>
                        <a:rPr lang="fr-FR" sz="2000" baseline="0" dirty="0" smtClean="0"/>
                        <a:t> soit par un phénomène sismique ou climatique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Dégradation du sol et par conséquence la faune du sol</a:t>
                      </a:r>
                      <a:endParaRPr lang="fr-FR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700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Le surpâturage </a:t>
                      </a:r>
                      <a:endParaRPr lang="fr-F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Excès de</a:t>
                      </a:r>
                      <a:r>
                        <a:rPr lang="fr-FR" sz="2000" baseline="0" dirty="0" smtClean="0"/>
                        <a:t> pâturage par les animaux </a:t>
                      </a:r>
                      <a:endParaRPr lang="fr-F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aseline="0" dirty="0" smtClean="0"/>
                        <a:t>l’accélération du processus de la désertification des zones arides.</a:t>
                      </a:r>
                      <a:endParaRPr lang="fr-FR" sz="2000" dirty="0" smtClean="0"/>
                    </a:p>
                    <a:p>
                      <a:endParaRPr lang="fr-FR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700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Les incendies</a:t>
                      </a:r>
                      <a:endParaRPr lang="fr-F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Propagation du feu dans une forêt </a:t>
                      </a:r>
                      <a:endParaRPr lang="fr-F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aseline="0" dirty="0" smtClean="0"/>
                        <a:t>dégradation des forêts ce qui est à l’origine de l’érosion du sol et la destruction de la faune et de la flore du sol.</a:t>
                      </a:r>
                      <a:endParaRPr lang="fr-FR" sz="2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25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VII. 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L’action de l’homme sur le sol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461730"/>
            <a:ext cx="1018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aspects de l’impact négatif de l’homme sur le sol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518863"/>
              </p:ext>
            </p:extLst>
          </p:nvPr>
        </p:nvGraphicFramePr>
        <p:xfrm>
          <a:off x="1210524" y="2067386"/>
          <a:ext cx="9739422" cy="408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1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55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800" b="1" dirty="0" smtClean="0"/>
                        <a:t>Phénomène</a:t>
                      </a:r>
                      <a:endParaRPr lang="fr-FR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b="1" dirty="0" smtClean="0"/>
                        <a:t>Définition </a:t>
                      </a:r>
                      <a:endParaRPr lang="fr-FR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b="1" dirty="0" smtClean="0"/>
                        <a:t>impact</a:t>
                      </a:r>
                      <a:endParaRPr lang="fr-FR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La désertification</a:t>
                      </a:r>
                      <a:r>
                        <a:rPr lang="fr-FR" sz="2400" b="1" baseline="0" dirty="0" smtClean="0"/>
                        <a:t> </a:t>
                      </a:r>
                      <a:endParaRPr lang="fr-FR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Dégradation des</a:t>
                      </a:r>
                      <a:r>
                        <a:rPr lang="fr-FR" sz="2400" baseline="0" dirty="0" smtClean="0"/>
                        <a:t> terres survenant dans les régions arides de la planète</a:t>
                      </a:r>
                      <a:endParaRPr lang="fr-FR" sz="2400" dirty="0" smtClean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fr-FR" sz="2400" dirty="0" smtClean="0"/>
                        <a:t>la détérioration de la végétation, l’érosion des sols</a:t>
                      </a:r>
                      <a:r>
                        <a:rPr lang="fr-FR" sz="2400" baseline="0" dirty="0" smtClean="0"/>
                        <a:t> </a:t>
                      </a:r>
                      <a:r>
                        <a:rPr lang="fr-FR" sz="2400" dirty="0" smtClean="0"/>
                        <a:t>et le déplacement de populations.</a:t>
                      </a:r>
                      <a:endParaRPr lang="fr-FR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L’ensablement</a:t>
                      </a:r>
                      <a:endParaRPr lang="fr-FR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L’envahissement des terres à usage agricole par le sable</a:t>
                      </a:r>
                      <a:endParaRPr lang="fr-FR" sz="2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/>
                        <a:t>Le déboisement </a:t>
                      </a:r>
                      <a:endParaRPr lang="fr-FR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Abattage de tous les arbres</a:t>
                      </a:r>
                      <a:r>
                        <a:rPr lang="fr-FR" sz="2400" baseline="0" dirty="0" smtClean="0"/>
                        <a:t> dans un lieu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aseline="0" dirty="0" smtClean="0"/>
                        <a:t>dégradation des forêts ce qui facilite l’érosion du sol </a:t>
                      </a:r>
                      <a:endParaRPr lang="fr-FR" sz="2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285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30622" y="578070"/>
            <a:ext cx="10857184" cy="788275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VII. 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L’action de l’homme sur le sol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0622" y="578070"/>
            <a:ext cx="10857184" cy="5717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laque 6"/>
          <p:cNvSpPr/>
          <p:nvPr/>
        </p:nvSpPr>
        <p:spPr>
          <a:xfrm>
            <a:off x="630622" y="1555531"/>
            <a:ext cx="357350" cy="262759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87972" y="1461730"/>
            <a:ext cx="1018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aspects de l’impact </a:t>
            </a:r>
            <a:r>
              <a:rPr lang="fr-FR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positif </a:t>
            </a:r>
            <a:r>
              <a:rPr lang="fr-FR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l’homme sur le sol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21845"/>
              </p:ext>
            </p:extLst>
          </p:nvPr>
        </p:nvGraphicFramePr>
        <p:xfrm>
          <a:off x="1349196" y="2018781"/>
          <a:ext cx="9823302" cy="4086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96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6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0640"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/>
                        <a:t>L’activité </a:t>
                      </a:r>
                      <a:endParaRPr lang="fr-FR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/>
                        <a:t>Impact sur le</a:t>
                      </a:r>
                      <a:r>
                        <a:rPr lang="fr-FR" sz="2800" b="1" baseline="0" dirty="0" smtClean="0"/>
                        <a:t> sol</a:t>
                      </a:r>
                      <a:endParaRPr lang="fr-FR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414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La fixation des dunes sableuses</a:t>
                      </a:r>
                      <a:endParaRPr lang="fr-F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Lutter contre la désertification </a:t>
                      </a:r>
                      <a:endParaRPr lang="fr-FR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155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L’irrigation</a:t>
                      </a:r>
                      <a:endParaRPr lang="fr-F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/>
                        <a:t>pour couvrir les besoins en eau des plantes afin d’augmenter leurs rendement.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155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Le labour </a:t>
                      </a:r>
                      <a:endParaRPr lang="fr-F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L’aération du sol, et le mélange des constituants (matière organique et minérale) du</a:t>
                      </a:r>
                      <a:r>
                        <a:rPr lang="fr-FR" sz="2000" baseline="0" dirty="0" smtClean="0"/>
                        <a:t> sol </a:t>
                      </a:r>
                      <a:endParaRPr lang="fr-FR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0179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/>
                        <a:t>L’ajout des engrais organiques  et minéraux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aseline="0" dirty="0" smtClean="0"/>
                        <a:t>permettent  d’apporter des éléments nutritifs (éléments minéraux ) au sol, d’équilibrer le pH du sol et d’éviter le lessivage du sol.</a:t>
                      </a:r>
                      <a:endParaRPr lang="fr-FR" sz="20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414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/>
                        <a:t>Rotation des cultures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Permet le</a:t>
                      </a:r>
                      <a:r>
                        <a:rPr lang="fr-FR" sz="1800" baseline="0" dirty="0" smtClean="0"/>
                        <a:t> maintien de la fertilité du sol </a:t>
                      </a:r>
                      <a:endParaRPr lang="fr-FR" sz="18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812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55833" y="1408386"/>
            <a:ext cx="9427781" cy="412005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r-FR" sz="4400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Fin du </a:t>
            </a:r>
            <a:br>
              <a:rPr lang="fr-FR" sz="4400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fr-FR" sz="4400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Chapitre</a:t>
            </a:r>
            <a:r>
              <a:rPr lang="fr-FR" sz="4400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/>
            </a:r>
            <a:br>
              <a:rPr lang="fr-FR" sz="4400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fr-FR" sz="44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/>
            </a:r>
            <a:br>
              <a:rPr lang="fr-FR" sz="44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fr-FR" sz="44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Plaque 3"/>
          <p:cNvSpPr/>
          <p:nvPr/>
        </p:nvSpPr>
        <p:spPr>
          <a:xfrm>
            <a:off x="641131" y="704193"/>
            <a:ext cx="10783614" cy="5507421"/>
          </a:xfrm>
          <a:prstGeom prst="bevel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97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921</TotalTime>
  <Words>2937</Words>
  <Application>Microsoft Office PowerPoint</Application>
  <PresentationFormat>Grand écran</PresentationFormat>
  <Paragraphs>265</Paragraphs>
  <Slides>43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43</vt:i4>
      </vt:variant>
    </vt:vector>
  </HeadingPairs>
  <TitlesOfParts>
    <vt:vector size="51" baseType="lpstr">
      <vt:lpstr>Arial</vt:lpstr>
      <vt:lpstr>Calibri</vt:lpstr>
      <vt:lpstr>Calibri Light</vt:lpstr>
      <vt:lpstr>Cambria</vt:lpstr>
      <vt:lpstr>Cambria Math</vt:lpstr>
      <vt:lpstr>Times New Roman</vt:lpstr>
      <vt:lpstr>Wingdings</vt:lpstr>
      <vt:lpstr>Thème Office</vt:lpstr>
      <vt:lpstr>Chapitre II :  influence des facteurs édaphiques sur la répartition des  êtres vivants  </vt:lpstr>
      <vt:lpstr>Documents pour s’interroger </vt:lpstr>
      <vt:lpstr>Documents pour s’interroger </vt:lpstr>
      <vt:lpstr>Introduction  </vt:lpstr>
      <vt:lpstr>I. Les caractéristiques physiques du sol   </vt:lpstr>
      <vt:lpstr>I. Les caractéristiques physiques du sol   </vt:lpstr>
      <vt:lpstr>I. Les caractéristiques physiques du sol   </vt:lpstr>
      <vt:lpstr>I. Les caractéristiques physiques du sol   </vt:lpstr>
      <vt:lpstr>I. Les caractéristiques physiques du sol   </vt:lpstr>
      <vt:lpstr>I. Les caractéristiques physiques du sol   </vt:lpstr>
      <vt:lpstr>II. Les caractéristiques chimiques du sol   </vt:lpstr>
      <vt:lpstr>II. Les caractéristiques chimiques du sol   </vt:lpstr>
      <vt:lpstr>II. Les caractéristiques chimiques du sol   </vt:lpstr>
      <vt:lpstr>III. Eau dan le sol</vt:lpstr>
      <vt:lpstr>III. Eau dan le sol</vt:lpstr>
      <vt:lpstr>III. Eau dan le sol</vt:lpstr>
      <vt:lpstr>III. Eau dan le sol</vt:lpstr>
      <vt:lpstr>III. Eau dan le sol</vt:lpstr>
      <vt:lpstr>IV. Les êtres vivants dans le sol </vt:lpstr>
      <vt:lpstr>IV. Les êtres vivants dans le sol </vt:lpstr>
      <vt:lpstr>IV. Les êtres vivants dans le sol </vt:lpstr>
      <vt:lpstr>IV. Les êtres vivants dans le sol </vt:lpstr>
      <vt:lpstr>IV. Les êtres vivants dans le sol </vt:lpstr>
      <vt:lpstr>IV. Les êtres vivants dans le sol </vt:lpstr>
      <vt:lpstr>IV. Les êtres vivants dans le sol </vt:lpstr>
      <vt:lpstr>V. Rôle des êtres vivants du sol </vt:lpstr>
      <vt:lpstr>V. Rôle des êtres vivants du sol </vt:lpstr>
      <vt:lpstr>V. Rôle des êtres vivants du sol </vt:lpstr>
      <vt:lpstr>V. Rôle des êtres vivants du sol </vt:lpstr>
      <vt:lpstr>V. Rôle des êtres vivants du sol </vt:lpstr>
      <vt:lpstr>V. Rôle des êtres vivants du sol </vt:lpstr>
      <vt:lpstr>V. Rôle des êtres vivants du sol </vt:lpstr>
      <vt:lpstr>V. Rôle des êtres vivants du sol </vt:lpstr>
      <vt:lpstr>VI. L’influence des facteurs édaphiques sur la  répartition des êtres vivants</vt:lpstr>
      <vt:lpstr>VI. L’influence des facteurs édaphiques sur la  répartition des êtres vivants</vt:lpstr>
      <vt:lpstr>VI. L’influence des facteurs édaphiques sur la  répartition des êtres vivants</vt:lpstr>
      <vt:lpstr>VI. L’influence des facteurs édaphiques sur la  répartition des êtres vivants</vt:lpstr>
      <vt:lpstr>VI. L’influence des facteurs édaphiques sur la  répartition des êtres vivants</vt:lpstr>
      <vt:lpstr>VI. L’influence des facteurs édaphiques sur la  répartition des êtres vivants</vt:lpstr>
      <vt:lpstr>VII. L’action de l’homme sur le sol</vt:lpstr>
      <vt:lpstr>VII. L’action de l’homme sur le sol</vt:lpstr>
      <vt:lpstr>VII. L’action de l’homme sur le sol</vt:lpstr>
      <vt:lpstr>Fin du  Chapitre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II : influence des facteurs édaphiques sur la répartition des  êtres vivants</dc:title>
  <dc:creator>DELL</dc:creator>
  <cp:lastModifiedBy>DELL</cp:lastModifiedBy>
  <cp:revision>56</cp:revision>
  <dcterms:created xsi:type="dcterms:W3CDTF">2020-11-18T19:03:22Z</dcterms:created>
  <dcterms:modified xsi:type="dcterms:W3CDTF">2021-10-27T23:26:57Z</dcterms:modified>
</cp:coreProperties>
</file>